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3"/>
  </p:notesMasterIdLst>
  <p:handoutMasterIdLst>
    <p:handoutMasterId r:id="rId24"/>
  </p:handoutMasterIdLst>
  <p:sldIdLst>
    <p:sldId id="357" r:id="rId5"/>
    <p:sldId id="265" r:id="rId6"/>
    <p:sldId id="326" r:id="rId7"/>
    <p:sldId id="361" r:id="rId8"/>
    <p:sldId id="261" r:id="rId9"/>
    <p:sldId id="356" r:id="rId10"/>
    <p:sldId id="362" r:id="rId11"/>
    <p:sldId id="276" r:id="rId12"/>
    <p:sldId id="350" r:id="rId13"/>
    <p:sldId id="353" r:id="rId14"/>
    <p:sldId id="368" r:id="rId15"/>
    <p:sldId id="348" r:id="rId16"/>
    <p:sldId id="366" r:id="rId17"/>
    <p:sldId id="365" r:id="rId18"/>
    <p:sldId id="369" r:id="rId19"/>
    <p:sldId id="351" r:id="rId20"/>
    <p:sldId id="364" r:id="rId21"/>
    <p:sldId id="3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RI HARSHAVARDHAN REDDY" initials="KHR" lastIdx="1" clrIdx="0">
    <p:extLst>
      <p:ext uri="{19B8F6BF-5375-455C-9EA6-DF929625EA0E}">
        <p15:presenceInfo xmlns:p15="http://schemas.microsoft.com/office/powerpoint/2012/main" userId="be391b0e9c528b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7E0C7-C4A4-490D-ACDD-7BF8DBEF6EEF}" v="776" dt="2023-06-02T18:03:06.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showGuides="1">
      <p:cViewPr varScale="1">
        <p:scale>
          <a:sx n="98" d="100"/>
          <a:sy n="98" d="100"/>
        </p:scale>
        <p:origin x="110" y="91"/>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243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6/12/2023</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6/12/2023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5</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8</a:t>
            </a:fld>
            <a:endParaRPr lang="en-US" dirty="0"/>
          </a:p>
        </p:txBody>
      </p:sp>
    </p:spTree>
    <p:extLst>
      <p:ext uri="{BB962C8B-B14F-4D97-AF65-F5344CB8AC3E}">
        <p14:creationId xmlns:p14="http://schemas.microsoft.com/office/powerpoint/2010/main" val="403628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US" sz="4000" b="1" spc="0" baseline="0" dirty="0">
                <a:solidFill>
                  <a:schemeClr val="tx1">
                    <a:lumMod val="75000"/>
                    <a:lumOff val="25000"/>
                  </a:schemeClr>
                </a:solidFill>
                <a:latin typeface="+mn-lt"/>
                <a:ea typeface="+mn-ea"/>
                <a:cs typeface="+mn-cs"/>
              </a:defRPr>
            </a:lvl1pPr>
          </a:lstStyle>
          <a:p>
            <a:pPr marL="0" lvl="0" algn="ctr"/>
            <a:r>
              <a:rPr lang="en-US" sz="4000">
                <a:solidFill>
                  <a:schemeClr val="tx1">
                    <a:lumMod val="75000"/>
                    <a:lumOff val="25000"/>
                  </a:schemeClr>
                </a:solidFill>
              </a:rPr>
              <a:t>Click to edit Master title style</a:t>
            </a:r>
            <a:endParaRPr lang="en-US"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a:lstStyle>
            <a:lvl1pPr algn="ctr">
              <a:defRPr sz="1800"/>
            </a:lvl1pPr>
          </a:lstStyle>
          <a:p>
            <a:pPr lv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86431890"/>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1" y="2052337"/>
            <a:ext cx="4536999"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052337"/>
            <a:ext cx="4535424"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23021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a:noAutofit/>
          </a:bodyPr>
          <a:lstStyle/>
          <a:p>
            <a:r>
              <a:rPr lang="en-US"/>
              <a:t>Click icon to add picture</a:t>
            </a:r>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4712" y="2050056"/>
            <a:ext cx="310896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36161" y="2050053"/>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r>
              <a:rPr lang="en-US" dirty="0"/>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a:t>2/3/20XX</a:t>
            </a:r>
            <a:endParaRPr lang="en-US"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171253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anchor="b">
            <a:normAutofit/>
          </a:body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a:noAutofit/>
          </a:bodyPr>
          <a:lstStyle/>
          <a:p>
            <a:r>
              <a:rPr lang="en-US"/>
              <a:t>Click icon to add picture</a:t>
            </a:r>
            <a:endParaRPr lang="en-US"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a:noAutofit/>
          </a:bodyPr>
          <a:lstStyle/>
          <a:p>
            <a:r>
              <a:rPr lang="en-US"/>
              <a:t>Click icon to add picture</a:t>
            </a:r>
            <a:endParaRPr lang="en-US"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anchor="t">
            <a:normAutofit/>
          </a:body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a:lstStyle/>
          <a:p>
            <a:r>
              <a:rPr lang="en-US" dirty="0"/>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a:lstStyle/>
          <a:p>
            <a:pPr algn="r"/>
            <a:r>
              <a:rPr lang="en-US"/>
              <a:t>2/3/20XX</a:t>
            </a:r>
            <a:endParaRPr lang="en-US"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08225482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anchor="b"/>
          <a:lstStyle/>
          <a:p>
            <a:r>
              <a:rPr lang="en-US"/>
              <a:t>Click to edit Master title style</a:t>
            </a:r>
            <a:endParaRPr lang="en-US"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anchor="t"/>
          <a:lstStyle/>
          <a:p>
            <a:r>
              <a:rPr lang="en-US" b="0"/>
              <a:t>Click to edit Master subtitle style</a:t>
            </a:r>
            <a:endParaRPr lang="en-US"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a:lstStyle/>
          <a:p>
            <a:r>
              <a:rPr lang="en-US" dirty="0"/>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a:noAutofit/>
          </a:bodyPr>
          <a:lstStyle/>
          <a:p>
            <a:r>
              <a:rPr lang="en-US"/>
              <a:t>Click icon to add picture</a:t>
            </a:r>
            <a:endParaRPr lang="en-US"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a:noAutofit/>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a:lstStyle/>
          <a:p>
            <a:r>
              <a:rPr lang="en-US"/>
              <a:t>Click icon to add picture</a:t>
            </a:r>
            <a:endParaRPr lang="en-US"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a:lstStyle>
            <a:lvl1pPr>
              <a:defRPr>
                <a:solidFill>
                  <a:schemeClr val="bg1"/>
                </a:solidFill>
              </a:defRPr>
            </a:lvl1pPr>
          </a:lstStyle>
          <a:p>
            <a:r>
              <a:rPr lang="en-US" dirty="0"/>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84243449"/>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r>
              <a:rPr lang="en-US" dirty="0"/>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157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dirty="0"/>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r>
              <a:rPr lang="en-US" dirty="0"/>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70294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dirty="0"/>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r>
              <a:rPr lang="en-US" dirty="0"/>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110837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dirty="0"/>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r>
              <a:rPr lang="en-US" dirty="0"/>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5135323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dirty="0"/>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r>
              <a:rPr lang="en-US" dirty="0"/>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321494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anchor="b"/>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a:normAutofit/>
          </a:bodyPr>
          <a:lstStyle/>
          <a:p>
            <a:pPr lv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a:noAutofit/>
          </a:bodyPr>
          <a:lstStyle/>
          <a:p>
            <a:r>
              <a:rPr lang="en-US"/>
              <a:t>Click icon to add picture</a:t>
            </a:r>
            <a:endParaRPr lang="en-US"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a:lstStyle/>
          <a:p>
            <a:r>
              <a:rPr lang="en-US" dirty="0"/>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a:noAutofit/>
          </a:bodyPr>
          <a:lstStyle/>
          <a:p>
            <a:r>
              <a:rPr lang="en-US"/>
              <a:t>Click icon to add picture</a:t>
            </a:r>
            <a:endParaRPr lang="en-US"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a:lstStyle>
            <a:lvl1pPr>
              <a:defRPr>
                <a:solidFill>
                  <a:schemeClr val="bg1"/>
                </a:solidFill>
              </a:defRPr>
            </a:lvl1pPr>
          </a:lstStyle>
          <a:p>
            <a:r>
              <a:rPr lang="en-US"/>
              <a:t>2/3/20XX</a:t>
            </a:r>
            <a:endParaRPr lang="en-US"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1427071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anchor="b"/>
          <a:lstStyle/>
          <a:p>
            <a:r>
              <a:rPr lang="en-US"/>
              <a:t>Click to edit Master title style</a:t>
            </a:r>
            <a:endParaRPr lang="en-US"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a:noAutofit/>
          </a:bodyPr>
          <a:lstStyle/>
          <a:p>
            <a:r>
              <a:rPr lang="en-US"/>
              <a:t>Click icon to add picture</a:t>
            </a:r>
            <a:endParaRPr lang="en-US"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a:noAutofit/>
          </a:bodyPr>
          <a:lstStyle/>
          <a:p>
            <a:r>
              <a:rPr lang="en-US"/>
              <a:t>Click icon to add picture</a:t>
            </a:r>
            <a:endParaRPr lang="en-US"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a:noAutofit/>
          </a:bodyPr>
          <a:lstStyle>
            <a:lvl1pPr algn="ctr">
              <a:defRPr/>
            </a:lvl1pPr>
          </a:lstStyle>
          <a:p>
            <a:r>
              <a:rPr lang="en-US"/>
              <a:t>Click icon to add picture</a:t>
            </a:r>
            <a:endParaRPr lang="en-US"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a:normAutofit/>
          </a:bodyPr>
          <a:lstStyle>
            <a:lvl1pPr>
              <a:defRPr spc="0"/>
            </a:lvl1pPr>
          </a:lstStyle>
          <a:p>
            <a:pPr lv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a:lstStyle/>
          <a:p>
            <a:r>
              <a:rPr lang="en-US" dirty="0"/>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a:lstStyle>
            <a:lvl1pPr algn="r">
              <a:defRPr/>
            </a:lvl1pPr>
          </a:lstStyle>
          <a:p>
            <a:r>
              <a:rPr lang="en-US"/>
              <a:t>2/3/20XX</a:t>
            </a:r>
            <a:endParaRPr lang="en-US"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139097735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p>
            <a:r>
              <a:rPr lang="en-US"/>
              <a:t>Click icon to add picture</a:t>
            </a:r>
            <a:endParaRPr lang="en-US"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anchor="b"/>
          <a:lstStyle>
            <a:lvl1pPr>
              <a:defRPr sz="6000" spc="0"/>
            </a:lvl1pPr>
          </a:lstStyle>
          <a:p>
            <a:r>
              <a:rPr lang="en-US" sz="6000"/>
              <a:t>Click to edit Master title style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anchor="t"/>
          <a:lstStyle>
            <a:lvl1pPr>
              <a:defRPr strike="noStrike"/>
            </a:lvl1pPr>
          </a:lstStyle>
          <a:p>
            <a:r>
              <a:rPr lang="en-US" b="0"/>
              <a:t>Click to edit Master subtitle style</a:t>
            </a:r>
            <a:endParaRPr lang="en-US"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531027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anchor="b"/>
          <a:lstStyle>
            <a:lvl1pPr>
              <a:defRPr spc="0">
                <a:solidFill>
                  <a:schemeClr val="tx1">
                    <a:lumMod val="75000"/>
                    <a:lumOff val="25000"/>
                  </a:schemeClr>
                </a:solidFill>
              </a:defRPr>
            </a:lvl1pPr>
          </a:lstStyle>
          <a:p>
            <a:r>
              <a:rPr lang="en-US"/>
              <a:t>Click to edit Master title style</a:t>
            </a:r>
            <a:endParaRPr lang="en-US"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a:normAutofit/>
          </a:bodyPr>
          <a:lstStyle/>
          <a:p>
            <a:pPr lv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a:noAutofit/>
          </a:bodyPr>
          <a:lstStyle/>
          <a:p>
            <a:r>
              <a:rPr lang="en-US"/>
              <a:t>Click icon to add picture</a:t>
            </a:r>
            <a:endParaRPr lang="en-US"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a:lstStyle>
            <a:lvl1pPr>
              <a:defRPr>
                <a:solidFill>
                  <a:schemeClr val="bg1"/>
                </a:solidFill>
                <a:effectLst>
                  <a:outerShdw blurRad="38100" dist="38100" dir="2700000" algn="tl" rotWithShape="0">
                    <a:srgbClr val="000000">
                      <a:alpha val="43137"/>
                    </a:srgbClr>
                  </a:outerShdw>
                </a:effectLst>
              </a:defRPr>
            </a:lvl1pPr>
          </a:lstStyle>
          <a:p>
            <a:r>
              <a:rPr lang="en-US" dirty="0"/>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a:lstStyle>
            <a:lvl1pPr algn="ct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anchor="b"/>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a:noAutofit/>
          </a:bodyPr>
          <a:lstStyle/>
          <a:p>
            <a:r>
              <a:rPr lang="en-US"/>
              <a:t>Click icon to add picture</a:t>
            </a:r>
            <a:endParaRPr lang="en-US"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a:lstStyle/>
          <a:p>
            <a:pPr lv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a:lstStyle>
            <a:lvl1pPr>
              <a:defRPr>
                <a:solidFill>
                  <a:schemeClr val="tx1"/>
                </a:solidFill>
                <a:effectLst/>
              </a:defRPr>
            </a:lvl1pPr>
          </a:lstStyle>
          <a:p>
            <a:r>
              <a:rPr lang="en-US" dirty="0"/>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a:lstStyle>
            <a:lvl1pPr>
              <a:defRPr>
                <a:solidFill>
                  <a:schemeClr val="tx1"/>
                </a:solidFill>
                <a:effectLst/>
              </a:defRPr>
            </a:lvl1pPr>
          </a:lstStyle>
          <a:p>
            <a:r>
              <a:rPr lang="en-US" dirty="0"/>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a:noAutofit/>
          </a:bodyPr>
          <a:lstStyle/>
          <a:p>
            <a:r>
              <a:rPr lang="en-US"/>
              <a:t>Click icon to add picture</a:t>
            </a:r>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a:noAutofit/>
          </a:bodyPr>
          <a:lstStyle>
            <a:lvl1pPr>
              <a:lnSpc>
                <a:spcPct val="110000"/>
              </a:lnSpc>
              <a:defRPr sz="2400" spc="0" baseline="0"/>
            </a:lvl1pPr>
          </a:lstStyle>
          <a:p>
            <a:r>
              <a:rPr lang="en-US"/>
              <a:t>Click to edit Master title style</a:t>
            </a:r>
            <a:endParaRPr lang="en-US" dirty="0"/>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anchor="t">
            <a:normAutofit/>
          </a:bodyPr>
          <a:lstStyle>
            <a:lvl1pPr marL="0" indent="0">
              <a:defRPr/>
            </a:lvl1pPr>
          </a:lstStyle>
          <a:p>
            <a:r>
              <a:rPr lang="en-US" sz="1800" dirty="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a:lstStyle/>
          <a:p>
            <a:r>
              <a:rPr lang="en-US" dirty="0">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a:lstStyle/>
          <a:p>
            <a:pPr algn="r"/>
            <a:r>
              <a:rPr lang="en-US"/>
              <a:t>2/3/20XX</a:t>
            </a:r>
            <a:endParaRPr lang="en-US"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275666281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a:lstStyle/>
          <a:p>
            <a:r>
              <a:rPr lang="en-US"/>
              <a:t>Click to edit Master title style</a:t>
            </a:r>
            <a:endParaRPr lang="en-US" dirty="0"/>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a:lstStyle>
            <a:lvl1pPr algn="ctr">
              <a:lnSpc>
                <a:spcPct val="100000"/>
              </a:lnSpc>
              <a:defRPr sz="1200" b="1"/>
            </a:lvl1pPr>
          </a:lstStyle>
          <a:p>
            <a:pPr lvl="0"/>
            <a:r>
              <a:rPr lang="en-US" dirty="0"/>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a:lstStyle>
            <a:lvl1pPr algn="ctr">
              <a:lnSpc>
                <a:spcPct val="100000"/>
              </a:lnSpc>
              <a:defRPr sz="1000"/>
            </a:lvl1pPr>
          </a:lstStyle>
          <a:p>
            <a:pPr lvl="0"/>
            <a:r>
              <a:rPr lang="en-US" dirty="0"/>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a:lstStyle>
            <a:lvl1pPr algn="ctr">
              <a:lnSpc>
                <a:spcPct val="100000"/>
              </a:lnSpc>
              <a:defRPr sz="1200" b="1"/>
            </a:lvl1pPr>
          </a:lstStyle>
          <a:p>
            <a:pPr lvl="0"/>
            <a:r>
              <a:rPr lang="en-US" dirty="0"/>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a:lstStyle>
            <a:lvl1pPr algn="ctr">
              <a:lnSpc>
                <a:spcPct val="100000"/>
              </a:lnSpc>
              <a:defRPr sz="1000"/>
            </a:lvl1pPr>
          </a:lstStyle>
          <a:p>
            <a:pPr lvl="0"/>
            <a:r>
              <a:rPr lang="en-US" dirty="0"/>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a:lstStyle>
            <a:lvl1pPr algn="ctr">
              <a:lnSpc>
                <a:spcPct val="100000"/>
              </a:lnSpc>
              <a:defRPr sz="1200" b="1"/>
            </a:lvl1pPr>
          </a:lstStyle>
          <a:p>
            <a:pPr lvl="0"/>
            <a:r>
              <a:rPr lang="en-US" dirty="0"/>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a:lstStyle>
            <a:lvl1pPr algn="ctr">
              <a:lnSpc>
                <a:spcPct val="100000"/>
              </a:lnSpc>
              <a:defRPr sz="1000"/>
            </a:lvl1pPr>
          </a:lstStyle>
          <a:p>
            <a:pPr lvl="0"/>
            <a:r>
              <a:rPr lang="en-US" dirty="0"/>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a:lstStyle>
            <a:lvl1pPr algn="ctr">
              <a:lnSpc>
                <a:spcPct val="100000"/>
              </a:lnSpc>
              <a:defRPr sz="1200" b="1"/>
            </a:lvl1pPr>
          </a:lstStyle>
          <a:p>
            <a:pPr lvl="0"/>
            <a:r>
              <a:rPr lang="en-US" dirty="0"/>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a:lstStyle>
            <a:lvl1pPr algn="ctr">
              <a:lnSpc>
                <a:spcPct val="100000"/>
              </a:lnSpc>
              <a:defRPr sz="1000"/>
            </a:lvl1pPr>
          </a:lstStyle>
          <a:p>
            <a:pPr lvl="0"/>
            <a:r>
              <a:rPr lang="en-US" dirty="0"/>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dirty="0"/>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Tree>
    <p:extLst>
      <p:ext uri="{BB962C8B-B14F-4D97-AF65-F5344CB8AC3E}">
        <p14:creationId xmlns:p14="http://schemas.microsoft.com/office/powerpoint/2010/main" val="4096108695"/>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a:noAutofit/>
          </a:bodyPr>
          <a:lstStyle/>
          <a:p>
            <a:r>
              <a:rPr lang="en-US"/>
              <a:t>Click icon to add picture</a:t>
            </a:r>
            <a:endParaRPr lang="en-US" dirty="0"/>
          </a:p>
        </p:txBody>
      </p:sp>
      <p:sp>
        <p:nvSpPr>
          <p:cNvPr id="3" name="Content Placeholder 2"/>
          <p:cNvSpPr>
            <a:spLocks noGrp="1"/>
          </p:cNvSpPr>
          <p:nvPr>
            <p:ph idx="1"/>
          </p:nvPr>
        </p:nvSpPr>
        <p:spPr>
          <a:xfrm>
            <a:off x="1320655" y="2312276"/>
            <a:ext cx="9566098" cy="3651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a:lstStyle/>
          <a:p>
            <a:r>
              <a:rPr lang="en-US" dirty="0"/>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dirty="0"/>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a:lstStyle>
            <a:lvl1pPr algn="ctr">
              <a:defRPr>
                <a:solidFill>
                  <a:schemeClr val="tx1">
                    <a:lumMod val="75000"/>
                    <a:lumOff val="25000"/>
                  </a:schemeClr>
                </a:solidFill>
                <a:effectLst/>
              </a:defRPr>
            </a:lvl1pPr>
          </a:lstStyle>
          <a:p>
            <a:pPr algn="ctr"/>
            <a:fld id="{FAEF9944-A4F6-4C59-AEBD-678D6480B8EA}" type="slidenum">
              <a:rPr lang="en-US" smtClean="0"/>
              <a:pPr/>
              <a:t>‹#›</a:t>
            </a:fld>
            <a:endParaRPr lang="en-US"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r>
              <a:rPr lang="en-US" dirty="0"/>
              <a:t>2/3/20XX</a:t>
            </a:r>
            <a:endParaRPr lang="en-US"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Sample Footer Text</a:t>
            </a:r>
            <a:endParaRPr lang="en-US"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introduction-to-tree-data-structure-and-algorithm-tutorials/" TargetMode="External"/><Relationship Id="rId2" Type="http://schemas.openxmlformats.org/officeDocument/2006/relationships/image" Target="../media/image22.jpe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hyperlink" Target="https://www.geeksforgeeks.org/ml-types-learning-supervised-learn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data-mining/" TargetMode="External"/><Relationship Id="rId7" Type="http://schemas.openxmlformats.org/officeDocument/2006/relationships/image" Target="../media/image24.png"/><Relationship Id="rId2" Type="http://schemas.openxmlformats.org/officeDocument/2006/relationships/hyperlink" Target="https://www.geeksforgeeks.org/supervised-unsupervised-learning/" TargetMode="External"/><Relationship Id="rId1" Type="http://schemas.openxmlformats.org/officeDocument/2006/relationships/slideLayout" Target="../slideLayouts/slideLayout14.xml"/><Relationship Id="rId6" Type="http://schemas.openxmlformats.org/officeDocument/2006/relationships/hyperlink" Target="https://www.geeksforgeeks.org/minkowski-distance-python/" TargetMode="External"/><Relationship Id="rId5" Type="http://schemas.openxmlformats.org/officeDocument/2006/relationships/hyperlink" Target="https://www.geeksforgeeks.org/how-to-calculate-manhattan-distance-in-r/" TargetMode="External"/><Relationship Id="rId4" Type="http://schemas.openxmlformats.org/officeDocument/2006/relationships/hyperlink" Target="https://www.geeksforgeeks.org/pairs-with-same-manhattan-and-euclidean-distanc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4" Type="http://schemas.openxmlformats.org/officeDocument/2006/relationships/hyperlink" Target="https://ieeexplore.ieee.org/document/9311735"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ijraset.com/research-paper/agriculture-crop-yield-prediction-using-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9504" y="1835"/>
            <a:ext cx="12192152" cy="6858000"/>
          </a:xfrm>
        </p:spPr>
      </p:pic>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r>
              <a:rPr lang="en-US" dirty="0"/>
              <a:t>Walt Disney</a:t>
            </a:r>
          </a:p>
          <a:p>
            <a:endParaRPr lang="en-US"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a:lstStyle/>
          <a:p>
            <a:r>
              <a:rPr lang="en-US"/>
              <a:t>Sample Footer Text</a:t>
            </a:r>
            <a:endParaRPr lang="en-US"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r>
              <a:rPr lang="en-US" dirty="0"/>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fld id="{FAEF9944-A4F6-4C59-AEBD-678D6480B8EA}" type="slidenum">
              <a:rPr lang="en-US" smtClean="0"/>
              <a:pPr/>
              <a:t>1</a:t>
            </a:fld>
            <a:endParaRPr lang="en-US"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631619" y="1961965"/>
            <a:ext cx="5669280" cy="5007006"/>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itle 2">
            <a:extLst>
              <a:ext uri="{FF2B5EF4-FFF2-40B4-BE49-F238E27FC236}">
                <a16:creationId xmlns:a16="http://schemas.microsoft.com/office/drawing/2014/main" id="{C0ACE577-1EA7-267E-B7A2-74E10F981302}"/>
              </a:ext>
            </a:extLst>
          </p:cNvPr>
          <p:cNvSpPr>
            <a:spLocks noGrp="1"/>
          </p:cNvSpPr>
          <p:nvPr>
            <p:ph type="title"/>
          </p:nvPr>
        </p:nvSpPr>
        <p:spPr>
          <a:xfrm>
            <a:off x="7146524" y="2405849"/>
            <a:ext cx="5045476" cy="4452151"/>
          </a:xfrm>
        </p:spPr>
        <p:txBody>
          <a:bodyPr/>
          <a:lstStyle/>
          <a:p>
            <a:r>
              <a:rPr lang="en-IN" sz="4800" u="sng" dirty="0">
                <a:effectLst>
                  <a:outerShdw blurRad="38100" dist="38100" dir="2700000" algn="tl">
                    <a:srgbClr val="000000">
                      <a:alpha val="43137"/>
                    </a:srgbClr>
                  </a:outerShdw>
                </a:effectLst>
              </a:rPr>
              <a:t>Crop</a:t>
            </a:r>
            <a:br>
              <a:rPr lang="en-IN" sz="4800" u="sng" dirty="0">
                <a:effectLst>
                  <a:outerShdw blurRad="38100" dist="38100" dir="2700000" algn="tl">
                    <a:srgbClr val="000000">
                      <a:alpha val="43137"/>
                    </a:srgbClr>
                  </a:outerShdw>
                </a:effectLst>
              </a:rPr>
            </a:br>
            <a:r>
              <a:rPr lang="en-IN" sz="4800" u="sng" dirty="0">
                <a:effectLst>
                  <a:outerShdw blurRad="38100" dist="38100" dir="2700000" algn="tl">
                    <a:srgbClr val="000000">
                      <a:alpha val="43137"/>
                    </a:srgbClr>
                  </a:outerShdw>
                </a:effectLst>
              </a:rPr>
              <a:t>Prediction</a:t>
            </a:r>
            <a:br>
              <a:rPr lang="en-IN" sz="4800" u="sng" dirty="0">
                <a:effectLst>
                  <a:outerShdw blurRad="38100" dist="38100" dir="2700000" algn="tl">
                    <a:srgbClr val="000000">
                      <a:alpha val="43137"/>
                    </a:srgbClr>
                  </a:outerShdw>
                </a:effectLst>
              </a:rPr>
            </a:br>
            <a:r>
              <a:rPr lang="en-IN" sz="1050" u="sng" dirty="0">
                <a:effectLst>
                  <a:outerShdw blurRad="38100" dist="38100" dir="2700000" algn="tl">
                    <a:srgbClr val="000000">
                      <a:alpha val="43137"/>
                    </a:srgbClr>
                  </a:outerShdw>
                </a:effectLst>
              </a:rPr>
              <a:t> </a:t>
            </a:r>
            <a:endParaRPr lang="en-IN" sz="48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008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wheel barrow, plants, green, vegetable">
            <a:extLst>
              <a:ext uri="{FF2B5EF4-FFF2-40B4-BE49-F238E27FC236}">
                <a16:creationId xmlns:a16="http://schemas.microsoft.com/office/drawing/2014/main" id="{6967CCE3-23DA-4EDA-83A3-93D05A8B38F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49" b="149"/>
          <a:stretch/>
        </p:blipFill>
        <p:spPr/>
      </p:pic>
      <p:sp>
        <p:nvSpPr>
          <p:cNvPr id="5" name="Text Placeholder 4">
            <a:extLst>
              <a:ext uri="{FF2B5EF4-FFF2-40B4-BE49-F238E27FC236}">
                <a16:creationId xmlns:a16="http://schemas.microsoft.com/office/drawing/2014/main" id="{7B600F57-A01D-6F15-6011-292DE88BE3E9}"/>
              </a:ext>
            </a:extLst>
          </p:cNvPr>
          <p:cNvSpPr>
            <a:spLocks noGrp="1"/>
          </p:cNvSpPr>
          <p:nvPr>
            <p:ph type="body" idx="1"/>
          </p:nvPr>
        </p:nvSpPr>
        <p:spPr>
          <a:xfrm>
            <a:off x="344394" y="777472"/>
            <a:ext cx="4536999" cy="823912"/>
          </a:xfrm>
        </p:spPr>
        <p:txBody>
          <a:bodyPr>
            <a:normAutofit fontScale="40000" lnSpcReduction="20000"/>
          </a:bodyPr>
          <a:lstStyle/>
          <a:p>
            <a:r>
              <a:rPr lang="en-IN" sz="3200" dirty="0">
                <a:solidFill>
                  <a:srgbClr val="404040"/>
                </a:solidFill>
                <a:ea typeface="+mn-lt"/>
                <a:cs typeface="+mn-lt"/>
              </a:rPr>
              <a:t>Software Requirements:</a:t>
            </a:r>
            <a:endParaRPr lang="en-US" sz="3200" b="0" dirty="0">
              <a:solidFill>
                <a:srgbClr val="404040"/>
              </a:solidFill>
              <a:ea typeface="+mn-lt"/>
              <a:cs typeface="+mn-lt"/>
            </a:endParaRPr>
          </a:p>
          <a:p>
            <a:r>
              <a:rPr lang="en-US" sz="3400" b="0" dirty="0">
                <a:solidFill>
                  <a:schemeClr val="tx1">
                    <a:lumMod val="95000"/>
                    <a:lumOff val="5000"/>
                  </a:schemeClr>
                </a:solidFill>
                <a:latin typeface="Times New Roman" panose="02020603050405020304" pitchFamily="18" charset="0"/>
                <a:ea typeface="Meiryo"/>
                <a:cs typeface="Times New Roman" panose="02020603050405020304" pitchFamily="18" charset="0"/>
              </a:rPr>
              <a:t>IDE : JUPYTER NOTEBOOK / GOOGLE COLLAB</a:t>
            </a:r>
          </a:p>
          <a:p>
            <a:endParaRPr lang="en-US" dirty="0">
              <a:ea typeface="Meiryo"/>
            </a:endParaRPr>
          </a:p>
        </p:txBody>
      </p:sp>
      <p:sp>
        <p:nvSpPr>
          <p:cNvPr id="21" name="Content Placeholder 20">
            <a:extLst>
              <a:ext uri="{FF2B5EF4-FFF2-40B4-BE49-F238E27FC236}">
                <a16:creationId xmlns:a16="http://schemas.microsoft.com/office/drawing/2014/main" id="{DE08CB02-6FA7-4213-86CA-3E2311D607CB}"/>
              </a:ext>
            </a:extLst>
          </p:cNvPr>
          <p:cNvSpPr>
            <a:spLocks noGrp="1"/>
          </p:cNvSpPr>
          <p:nvPr>
            <p:ph sz="half" idx="2"/>
          </p:nvPr>
        </p:nvSpPr>
        <p:spPr>
          <a:xfrm>
            <a:off x="299892" y="1286539"/>
            <a:ext cx="4536998" cy="4535141"/>
          </a:xfrm>
        </p:spPr>
        <p:txBody>
          <a:bodyPr vert="horz" lIns="109728" tIns="109728" rIns="109728" bIns="91440" rtlCol="0" anchor="t">
            <a:noAutofit/>
          </a:bodyPr>
          <a:lstStyle/>
          <a:p>
            <a:pPr marL="0" indent="0">
              <a:buNone/>
            </a:pPr>
            <a:endParaRPr lang="en-IN" sz="1600" dirty="0">
              <a:ea typeface="Meiryo"/>
            </a:endParaRPr>
          </a:p>
          <a:p>
            <a:pPr marL="283210" indent="-283210">
              <a:buFont typeface="Wingdings" panose="05000000000000000000" pitchFamily="2" charset="2"/>
              <a:buChar char="Ø"/>
            </a:pPr>
            <a:r>
              <a:rPr lang="en-IN" sz="1600" dirty="0">
                <a:latin typeface="Arial Black"/>
              </a:rPr>
              <a:t>Machine Learning Algorithms</a:t>
            </a:r>
          </a:p>
          <a:p>
            <a:pPr marL="0" indent="0">
              <a:buNone/>
            </a:pPr>
            <a:r>
              <a:rPr lang="en-IN" sz="1600" dirty="0"/>
              <a:t>     Scikit-Learn</a:t>
            </a:r>
            <a:endParaRPr lang="en-IN" sz="1600" dirty="0">
              <a:ea typeface="Meiryo"/>
            </a:endParaRPr>
          </a:p>
          <a:p>
            <a:pPr marL="0" indent="0">
              <a:buNone/>
            </a:pPr>
            <a:r>
              <a:rPr lang="en-IN" sz="1600" dirty="0"/>
              <a:t>     </a:t>
            </a:r>
            <a:r>
              <a:rPr lang="en-US" sz="1600" dirty="0">
                <a:solidFill>
                  <a:srgbClr val="404040"/>
                </a:solidFill>
              </a:rPr>
              <a:t>K-Nearest</a:t>
            </a:r>
            <a:r>
              <a:rPr lang="en-US" sz="1600" dirty="0">
                <a:ea typeface="Meiryo"/>
              </a:rPr>
              <a:t> Neighbor(KNN) </a:t>
            </a:r>
            <a:endParaRPr lang="en-IN" sz="1600" dirty="0">
              <a:ea typeface="Meiryo"/>
            </a:endParaRPr>
          </a:p>
          <a:p>
            <a:pPr marL="0" indent="0">
              <a:buNone/>
            </a:pPr>
            <a:r>
              <a:rPr lang="en-IN" sz="1600" dirty="0"/>
              <a:t>     </a:t>
            </a:r>
            <a:r>
              <a:rPr lang="en-US" sz="1600" dirty="0"/>
              <a:t>Naive Bayes </a:t>
            </a:r>
            <a:endParaRPr lang="en-IN" sz="1600" dirty="0">
              <a:ea typeface="Meiryo"/>
            </a:endParaRPr>
          </a:p>
          <a:p>
            <a:pPr marL="0" indent="0">
              <a:buNone/>
            </a:pPr>
            <a:r>
              <a:rPr lang="en-IN" sz="1600" dirty="0"/>
              <a:t>     Decision Tree Algorithm</a:t>
            </a:r>
          </a:p>
          <a:p>
            <a:pPr>
              <a:buFont typeface="Wingdings" panose="05000000000000000000" pitchFamily="2" charset="2"/>
              <a:buChar char="Ø"/>
            </a:pPr>
            <a:r>
              <a:rPr lang="en-IN" sz="1600" b="1" dirty="0">
                <a:ea typeface="Meiryo"/>
              </a:rPr>
              <a:t>Python libraries</a:t>
            </a:r>
          </a:p>
          <a:p>
            <a:pPr marL="0" indent="0">
              <a:buNone/>
            </a:pPr>
            <a:r>
              <a:rPr lang="en-IN" sz="1600" b="1" dirty="0">
                <a:ea typeface="Meiryo"/>
              </a:rPr>
              <a:t>    </a:t>
            </a:r>
            <a:r>
              <a:rPr lang="en-IN" sz="1600" dirty="0" err="1">
                <a:ea typeface="Meiryo"/>
              </a:rPr>
              <a:t>Numpy</a:t>
            </a:r>
            <a:endParaRPr lang="en-IN" sz="1600" dirty="0">
              <a:ea typeface="Meiryo"/>
            </a:endParaRPr>
          </a:p>
          <a:p>
            <a:pPr marL="0" indent="0">
              <a:buNone/>
            </a:pPr>
            <a:r>
              <a:rPr lang="en-IN" sz="1600" b="1" dirty="0">
                <a:ea typeface="Meiryo"/>
              </a:rPr>
              <a:t>   </a:t>
            </a:r>
            <a:r>
              <a:rPr lang="en-IN" sz="1600" dirty="0">
                <a:ea typeface="Meiryo"/>
              </a:rPr>
              <a:t> Pandas</a:t>
            </a:r>
          </a:p>
          <a:p>
            <a:pPr marL="0" indent="0">
              <a:buNone/>
            </a:pPr>
            <a:r>
              <a:rPr lang="en-IN" sz="1600" b="1" dirty="0">
                <a:ea typeface="Meiryo"/>
              </a:rPr>
              <a:t>    </a:t>
            </a:r>
            <a:r>
              <a:rPr lang="en-IN" sz="1600" dirty="0" err="1">
                <a:ea typeface="Meiryo"/>
              </a:rPr>
              <a:t>Scipy</a:t>
            </a:r>
            <a:endParaRPr lang="en-IN" sz="1600" dirty="0">
              <a:ea typeface="Meiryo"/>
            </a:endParaRPr>
          </a:p>
          <a:p>
            <a:pPr marL="0" indent="0">
              <a:buNone/>
            </a:pPr>
            <a:r>
              <a:rPr lang="en-IN" sz="1600" b="1" dirty="0">
                <a:ea typeface="Meiryo"/>
              </a:rPr>
              <a:t>    </a:t>
            </a:r>
            <a:r>
              <a:rPr lang="en-IN" sz="1600" dirty="0">
                <a:ea typeface="Meiryo"/>
              </a:rPr>
              <a:t>Matplotlib</a:t>
            </a:r>
          </a:p>
          <a:p>
            <a:pPr marL="0" indent="0">
              <a:buNone/>
            </a:pPr>
            <a:endParaRPr lang="en-IN" sz="1600" b="1" dirty="0">
              <a:ea typeface="Meiryo"/>
            </a:endParaRPr>
          </a:p>
        </p:txBody>
      </p:sp>
      <p:sp>
        <p:nvSpPr>
          <p:cNvPr id="6" name="Text Placeholder 5">
            <a:extLst>
              <a:ext uri="{FF2B5EF4-FFF2-40B4-BE49-F238E27FC236}">
                <a16:creationId xmlns:a16="http://schemas.microsoft.com/office/drawing/2014/main" id="{16E9CFE1-856B-84B3-10FD-486467E41B67}"/>
              </a:ext>
            </a:extLst>
          </p:cNvPr>
          <p:cNvSpPr>
            <a:spLocks noGrp="1"/>
          </p:cNvSpPr>
          <p:nvPr>
            <p:ph type="body" sz="quarter" idx="3"/>
          </p:nvPr>
        </p:nvSpPr>
        <p:spPr>
          <a:xfrm>
            <a:off x="6272712" y="2513830"/>
            <a:ext cx="5619396" cy="684391"/>
          </a:xfrm>
        </p:spPr>
        <p:txBody>
          <a:bodyPr>
            <a:noAutofit/>
          </a:bodyPr>
          <a:lstStyle/>
          <a:p>
            <a:r>
              <a:rPr lang="en-US" sz="2400">
                <a:solidFill>
                  <a:schemeClr val="tx1"/>
                </a:solidFill>
                <a:ea typeface="Meiryo"/>
              </a:rPr>
              <a:t>Hardware REQUIREMENTS</a:t>
            </a:r>
          </a:p>
        </p:txBody>
      </p:sp>
      <p:sp>
        <p:nvSpPr>
          <p:cNvPr id="7" name="Content Placeholder 6">
            <a:extLst>
              <a:ext uri="{FF2B5EF4-FFF2-40B4-BE49-F238E27FC236}">
                <a16:creationId xmlns:a16="http://schemas.microsoft.com/office/drawing/2014/main" id="{3CA39679-2C4D-593D-6C88-C527F60A19E7}"/>
              </a:ext>
            </a:extLst>
          </p:cNvPr>
          <p:cNvSpPr>
            <a:spLocks noGrp="1"/>
          </p:cNvSpPr>
          <p:nvPr>
            <p:ph sz="quarter" idx="4"/>
          </p:nvPr>
        </p:nvSpPr>
        <p:spPr>
          <a:xfrm>
            <a:off x="6422966" y="3429000"/>
            <a:ext cx="5318888" cy="1566600"/>
          </a:xfrm>
        </p:spPr>
        <p:txBody>
          <a:bodyPr vert="horz" lIns="109728" tIns="109728" rIns="109728" bIns="91440" rtlCol="0" anchor="t">
            <a:noAutofit/>
          </a:bodyPr>
          <a:lstStyle/>
          <a:p>
            <a:pPr marL="283210" indent="-283210"/>
            <a:r>
              <a:rPr lang="en-US" sz="1600" dirty="0">
                <a:ea typeface="Meiryo"/>
              </a:rPr>
              <a:t>8GB RAM</a:t>
            </a:r>
          </a:p>
          <a:p>
            <a:pPr marL="283210" indent="-283210"/>
            <a:r>
              <a:rPr lang="en-US" sz="1600" dirty="0">
                <a:ea typeface="Meiryo"/>
              </a:rPr>
              <a:t>512GB Hard Disk</a:t>
            </a:r>
          </a:p>
          <a:p>
            <a:pPr marL="283210" indent="-283210"/>
            <a:r>
              <a:rPr lang="en-US" sz="1600" dirty="0">
                <a:ea typeface="Meiryo"/>
              </a:rPr>
              <a:t>I5 Processor</a:t>
            </a:r>
          </a:p>
          <a:p>
            <a:pPr marL="283210" indent="-283210"/>
            <a:r>
              <a:rPr lang="en-US" sz="1600" dirty="0">
                <a:ea typeface="Meiryo"/>
              </a:rPr>
              <a:t>IDE : JUPYTER NOTEBOOK / GOOGLE COLLAB</a:t>
            </a:r>
          </a:p>
          <a:p>
            <a:pPr marL="283210" indent="-283210"/>
            <a:endParaRPr lang="en-US" sz="1600" dirty="0">
              <a:ea typeface="Meiryo"/>
            </a:endParaRPr>
          </a:p>
        </p:txBody>
      </p:sp>
      <p:sp>
        <p:nvSpPr>
          <p:cNvPr id="22" name="Slide Number Placeholder 21">
            <a:extLst>
              <a:ext uri="{FF2B5EF4-FFF2-40B4-BE49-F238E27FC236}">
                <a16:creationId xmlns:a16="http://schemas.microsoft.com/office/drawing/2014/main" id="{CC6BC281-8A91-43D4-BB5F-90DD203B816B}"/>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2242693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5127D-0A19-FEE7-5042-14FBA21BCD78}"/>
              </a:ext>
            </a:extLst>
          </p:cNvPr>
          <p:cNvSpPr>
            <a:spLocks noGrp="1"/>
          </p:cNvSpPr>
          <p:nvPr>
            <p:ph type="title"/>
          </p:nvPr>
        </p:nvSpPr>
        <p:spPr>
          <a:xfrm>
            <a:off x="-859" y="-588090"/>
            <a:ext cx="8770571" cy="1345269"/>
          </a:xfrm>
        </p:spPr>
        <p:txBody>
          <a:bodyPr/>
          <a:lstStyle/>
          <a:p>
            <a:r>
              <a:rPr lang="en-US" dirty="0">
                <a:ea typeface="Meiryo"/>
              </a:rPr>
              <a:t>  Data Analysis </a:t>
            </a:r>
            <a:endParaRPr lang="en-US" dirty="0"/>
          </a:p>
        </p:txBody>
      </p:sp>
      <p:sp>
        <p:nvSpPr>
          <p:cNvPr id="9" name="Date Placeholder 8">
            <a:extLst>
              <a:ext uri="{FF2B5EF4-FFF2-40B4-BE49-F238E27FC236}">
                <a16:creationId xmlns:a16="http://schemas.microsoft.com/office/drawing/2014/main" id="{A4B80D56-CA03-014E-A0E8-4B1833BA27A6}"/>
              </a:ext>
            </a:extLst>
          </p:cNvPr>
          <p:cNvSpPr>
            <a:spLocks noGrp="1"/>
          </p:cNvSpPr>
          <p:nvPr>
            <p:ph type="dt" sz="half" idx="10"/>
          </p:nvPr>
        </p:nvSpPr>
        <p:spPr/>
        <p:txBody>
          <a:bodyPr/>
          <a:lstStyle/>
          <a:p>
            <a:r>
              <a:rPr lang="en-US"/>
              <a:t>2/3/20XX</a:t>
            </a:r>
            <a:endParaRPr lang="en-US" spc="0" dirty="0"/>
          </a:p>
        </p:txBody>
      </p:sp>
      <p:sp>
        <p:nvSpPr>
          <p:cNvPr id="10" name="Slide Number Placeholder 9">
            <a:extLst>
              <a:ext uri="{FF2B5EF4-FFF2-40B4-BE49-F238E27FC236}">
                <a16:creationId xmlns:a16="http://schemas.microsoft.com/office/drawing/2014/main" id="{6D58D458-E5A2-B435-019A-6031E17FDB19}"/>
              </a:ext>
            </a:extLst>
          </p:cNvPr>
          <p:cNvSpPr>
            <a:spLocks noGrp="1"/>
          </p:cNvSpPr>
          <p:nvPr>
            <p:ph type="sldNum" sz="quarter" idx="12"/>
          </p:nvPr>
        </p:nvSpPr>
        <p:spPr>
          <a:xfrm>
            <a:off x="10444100" y="6129270"/>
            <a:ext cx="775429" cy="457200"/>
          </a:xfrm>
        </p:spPr>
        <p:txBody>
          <a:bodyPr/>
          <a:lstStyle/>
          <a:p>
            <a:pPr algn="ctr"/>
            <a:fld id="{FAEF9944-A4F6-4C59-AEBD-678D6480B8EA}" type="slidenum">
              <a:rPr lang="en-US" dirty="0" smtClean="0"/>
              <a:pPr algn="ctr"/>
              <a:t>11</a:t>
            </a:fld>
            <a:endParaRPr lang="en-US" dirty="0"/>
          </a:p>
        </p:txBody>
      </p:sp>
      <p:pic>
        <p:nvPicPr>
          <p:cNvPr id="11" name="Picture 11" descr="Chart, bar chart, histogram&#10;&#10;Description automatically generated">
            <a:extLst>
              <a:ext uri="{FF2B5EF4-FFF2-40B4-BE49-F238E27FC236}">
                <a16:creationId xmlns:a16="http://schemas.microsoft.com/office/drawing/2014/main" id="{DD9CD4BD-2F82-B579-D0AE-945F04E7DED8}"/>
              </a:ext>
            </a:extLst>
          </p:cNvPr>
          <p:cNvPicPr>
            <a:picLocks noChangeAspect="1"/>
          </p:cNvPicPr>
          <p:nvPr/>
        </p:nvPicPr>
        <p:blipFill rotWithShape="1">
          <a:blip r:embed="rId2"/>
          <a:srcRect l="4286" r="12143" b="247"/>
          <a:stretch/>
        </p:blipFill>
        <p:spPr>
          <a:xfrm>
            <a:off x="152400" y="759035"/>
            <a:ext cx="4802767" cy="5243346"/>
          </a:xfrm>
          <a:prstGeom prst="rect">
            <a:avLst/>
          </a:prstGeom>
        </p:spPr>
      </p:pic>
      <p:pic>
        <p:nvPicPr>
          <p:cNvPr id="13" name="Picture 13" descr="Chart&#10;&#10;Description automatically generated">
            <a:extLst>
              <a:ext uri="{FF2B5EF4-FFF2-40B4-BE49-F238E27FC236}">
                <a16:creationId xmlns:a16="http://schemas.microsoft.com/office/drawing/2014/main" id="{50FAD18F-3A81-4FB1-94F0-CE078DD0CEA6}"/>
              </a:ext>
            </a:extLst>
          </p:cNvPr>
          <p:cNvPicPr>
            <a:picLocks noChangeAspect="1"/>
          </p:cNvPicPr>
          <p:nvPr/>
        </p:nvPicPr>
        <p:blipFill>
          <a:blip r:embed="rId3"/>
          <a:stretch>
            <a:fillRect/>
          </a:stretch>
        </p:blipFill>
        <p:spPr>
          <a:xfrm>
            <a:off x="6098146" y="92597"/>
            <a:ext cx="4245735" cy="3506747"/>
          </a:xfrm>
          <a:prstGeom prst="rect">
            <a:avLst/>
          </a:prstGeom>
        </p:spPr>
      </p:pic>
      <p:pic>
        <p:nvPicPr>
          <p:cNvPr id="14" name="Picture 14" descr="Chart, bar chart, histogram&#10;&#10;Description automatically generated">
            <a:extLst>
              <a:ext uri="{FF2B5EF4-FFF2-40B4-BE49-F238E27FC236}">
                <a16:creationId xmlns:a16="http://schemas.microsoft.com/office/drawing/2014/main" id="{C0AB95C4-9AC4-554C-966F-A6E3855B7405}"/>
              </a:ext>
            </a:extLst>
          </p:cNvPr>
          <p:cNvPicPr>
            <a:picLocks noChangeAspect="1"/>
          </p:cNvPicPr>
          <p:nvPr/>
        </p:nvPicPr>
        <p:blipFill>
          <a:blip r:embed="rId4"/>
          <a:stretch>
            <a:fillRect/>
          </a:stretch>
        </p:blipFill>
        <p:spPr>
          <a:xfrm>
            <a:off x="6098146" y="3685020"/>
            <a:ext cx="5576552" cy="3115510"/>
          </a:xfrm>
          <a:prstGeom prst="rect">
            <a:avLst/>
          </a:prstGeom>
        </p:spPr>
      </p:pic>
    </p:spTree>
    <p:extLst>
      <p:ext uri="{BB962C8B-B14F-4D97-AF65-F5344CB8AC3E}">
        <p14:creationId xmlns:p14="http://schemas.microsoft.com/office/powerpoint/2010/main" val="349223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a:xfrm>
            <a:off x="274814" y="186431"/>
            <a:ext cx="5941203" cy="772357"/>
          </a:xfrm>
        </p:spPr>
        <p:txBody>
          <a:bodyPr>
            <a:noAutofit/>
          </a:bodyPr>
          <a:lstStyle/>
          <a:p>
            <a:r>
              <a:rPr lang="en-IN" dirty="0">
                <a:latin typeface="+mn-lt"/>
              </a:rPr>
              <a:t>Algorithm’s </a:t>
            </a:r>
            <a:r>
              <a:rPr lang="en-IN" sz="3600" dirty="0">
                <a:latin typeface="+mn-lt"/>
              </a:rPr>
              <a:t>Used:</a:t>
            </a:r>
            <a:endParaRPr lang="en-IN" sz="3600" u="sng" dirty="0">
              <a:ea typeface="Meiryo"/>
            </a:endParaRP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a:lstStyle/>
          <a:p>
            <a:fld id="{FAEF9944-A4F6-4C59-AEBD-678D6480B8EA}" type="slidenum">
              <a:rPr lang="en-US" smtClean="0"/>
              <a:pPr/>
              <a:t>12</a:t>
            </a:fld>
            <a:endParaRPr lang="en-US" dirty="0"/>
          </a:p>
        </p:txBody>
      </p:sp>
      <p:sp>
        <p:nvSpPr>
          <p:cNvPr id="24" name="Content Placeholder 23">
            <a:extLst>
              <a:ext uri="{FF2B5EF4-FFF2-40B4-BE49-F238E27FC236}">
                <a16:creationId xmlns:a16="http://schemas.microsoft.com/office/drawing/2014/main" id="{2A0C3F2B-2A13-E2CC-8BC9-A02644E96DC1}"/>
              </a:ext>
            </a:extLst>
          </p:cNvPr>
          <p:cNvSpPr>
            <a:spLocks noGrp="1"/>
          </p:cNvSpPr>
          <p:nvPr>
            <p:ph sz="quarter" idx="14"/>
          </p:nvPr>
        </p:nvSpPr>
        <p:spPr>
          <a:xfrm>
            <a:off x="465100" y="1068287"/>
            <a:ext cx="9282618" cy="5679985"/>
          </a:xfrm>
        </p:spPr>
        <p:txBody>
          <a:bodyPr vert="horz" lIns="109728" tIns="109728" rIns="109728" bIns="91440" rtlCol="0" anchor="t">
            <a:normAutofit/>
          </a:bodyPr>
          <a:lstStyle/>
          <a:p>
            <a:pPr marL="283210" indent="-283210"/>
            <a:r>
              <a:rPr lang="en-US" sz="2000" b="1" u="sng" dirty="0"/>
              <a:t>Decision Tree Algorithm :</a:t>
            </a:r>
            <a:endParaRPr lang="en-US" sz="2000" b="1" u="sng" dirty="0">
              <a:ea typeface="Meiryo"/>
            </a:endParaRPr>
          </a:p>
          <a:p>
            <a:pPr marL="285750" indent="-285750"/>
            <a:r>
              <a:rPr lang="en-US" sz="1600" dirty="0"/>
              <a:t>A decision tree is a flowchart-like </a:t>
            </a:r>
            <a:r>
              <a:rPr lang="en-US" sz="1600" dirty="0">
                <a:hlinkClick r:id="rId3">
                  <a:extLst>
                    <a:ext uri="{A12FA001-AC4F-418D-AE19-62706E023703}">
                      <ahyp:hlinkClr xmlns:ahyp="http://schemas.microsoft.com/office/drawing/2018/hyperlinkcolor" val="tx"/>
                    </a:ext>
                  </a:extLst>
                </a:hlinkClick>
              </a:rPr>
              <a:t>tree structure</a:t>
            </a:r>
            <a:r>
              <a:rPr lang="en-US" sz="1600" dirty="0"/>
              <a:t> where each internal node denotes the feature, branches denote the rules and the leaf nodes denote the result of the algorithm. It is a versatile </a:t>
            </a:r>
            <a:r>
              <a:rPr lang="en-US" sz="1600" dirty="0">
                <a:hlinkClick r:id="rId4">
                  <a:extLst>
                    <a:ext uri="{A12FA001-AC4F-418D-AE19-62706E023703}">
                      <ahyp:hlinkClr xmlns:ahyp="http://schemas.microsoft.com/office/drawing/2018/hyperlinkcolor" val="tx"/>
                    </a:ext>
                  </a:extLst>
                </a:hlinkClick>
              </a:rPr>
              <a:t>supervised machine-learning</a:t>
            </a:r>
            <a:r>
              <a:rPr lang="en-US" sz="1600" dirty="0"/>
              <a:t> algorithm, which is used for both classification and regression problems. It is one of the very powerful algorithms.</a:t>
            </a:r>
            <a:endParaRPr lang="en-US" sz="1600">
              <a:ea typeface="Meiryo"/>
            </a:endParaRPr>
          </a:p>
          <a:p>
            <a:pPr marL="285750" indent="-285750">
              <a:buFont typeface="Arial" panose="020B0604020202020204" pitchFamily="34" charset="0"/>
              <a:buChar char="•"/>
            </a:pPr>
            <a:r>
              <a:rPr lang="en-US" sz="1600" dirty="0"/>
              <a:t>The goal of using a Decision Tree is to create a training model that can use to predict the class or value of the target variable by learning simple decision rules inferred from prior data(training data).</a:t>
            </a:r>
            <a:endParaRPr lang="en-US" sz="1600">
              <a:ea typeface="Meiryo"/>
            </a:endParaRPr>
          </a:p>
          <a:p>
            <a:pPr marL="283210" indent="-283210"/>
            <a:r>
              <a:rPr lang="en-IN" sz="1600" dirty="0"/>
              <a:t>Construction of Decision Tree: A tree can be “learned” by splitting the source set into subsets based on Attribute Selection Measures. Attribute selection measure (ASM) is a criterion used in decision tree algorithms to evaluate the usefulness of different attributes for splitting a dataset.</a:t>
            </a:r>
          </a:p>
          <a:p>
            <a:pPr marL="283210" indent="-283210"/>
            <a:endParaRPr lang="en-IN" sz="1600" dirty="0">
              <a:ea typeface="Meiryo"/>
            </a:endParaRPr>
          </a:p>
        </p:txBody>
      </p:sp>
      <p:pic>
        <p:nvPicPr>
          <p:cNvPr id="2" name="Picture 2" descr="Graphical user interface, text&#10;&#10;Description automatically generated">
            <a:extLst>
              <a:ext uri="{FF2B5EF4-FFF2-40B4-BE49-F238E27FC236}">
                <a16:creationId xmlns:a16="http://schemas.microsoft.com/office/drawing/2014/main" id="{EC1305F7-B728-3D53-F310-5B6DC196EA6D}"/>
              </a:ext>
            </a:extLst>
          </p:cNvPr>
          <p:cNvPicPr>
            <a:picLocks noChangeAspect="1"/>
          </p:cNvPicPr>
          <p:nvPr/>
        </p:nvPicPr>
        <p:blipFill>
          <a:blip r:embed="rId5"/>
          <a:stretch>
            <a:fillRect/>
          </a:stretch>
        </p:blipFill>
        <p:spPr>
          <a:xfrm>
            <a:off x="1826654" y="4614504"/>
            <a:ext cx="6306354" cy="1900485"/>
          </a:xfrm>
          <a:prstGeom prst="rect">
            <a:avLst/>
          </a:prstGeom>
        </p:spPr>
      </p:pic>
    </p:spTree>
    <p:extLst>
      <p:ext uri="{BB962C8B-B14F-4D97-AF65-F5344CB8AC3E}">
        <p14:creationId xmlns:p14="http://schemas.microsoft.com/office/powerpoint/2010/main" val="2315519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3206-CB15-DBA4-2855-86155FD92749}"/>
              </a:ext>
            </a:extLst>
          </p:cNvPr>
          <p:cNvSpPr>
            <a:spLocks noGrp="1"/>
          </p:cNvSpPr>
          <p:nvPr>
            <p:ph type="title"/>
          </p:nvPr>
        </p:nvSpPr>
        <p:spPr>
          <a:xfrm>
            <a:off x="1717683" y="163178"/>
            <a:ext cx="8770571" cy="1345269"/>
          </a:xfrm>
        </p:spPr>
        <p:txBody>
          <a:bodyPr>
            <a:normAutofit/>
          </a:bodyPr>
          <a:lstStyle/>
          <a:p>
            <a:r>
              <a:rPr lang="en-US" dirty="0">
                <a:solidFill>
                  <a:srgbClr val="404040"/>
                </a:solidFill>
              </a:rPr>
              <a:t>K-Nearest</a:t>
            </a:r>
            <a:r>
              <a:rPr lang="en-US" dirty="0">
                <a:ea typeface="Meiryo"/>
              </a:rPr>
              <a:t> Neighbor(KNN) Algorithm</a:t>
            </a:r>
          </a:p>
          <a:p>
            <a:endParaRPr lang="en-US" dirty="0">
              <a:ea typeface="Meiryo"/>
            </a:endParaRPr>
          </a:p>
        </p:txBody>
      </p:sp>
      <p:sp>
        <p:nvSpPr>
          <p:cNvPr id="3" name="Content Placeholder 2">
            <a:extLst>
              <a:ext uri="{FF2B5EF4-FFF2-40B4-BE49-F238E27FC236}">
                <a16:creationId xmlns:a16="http://schemas.microsoft.com/office/drawing/2014/main" id="{C3CDC160-74B4-B56C-70F7-27D0A1B0AEA2}"/>
              </a:ext>
            </a:extLst>
          </p:cNvPr>
          <p:cNvSpPr>
            <a:spLocks noGrp="1"/>
          </p:cNvSpPr>
          <p:nvPr>
            <p:ph idx="1"/>
          </p:nvPr>
        </p:nvSpPr>
        <p:spPr>
          <a:xfrm>
            <a:off x="1082298" y="1131306"/>
            <a:ext cx="10027347" cy="5593523"/>
          </a:xfrm>
        </p:spPr>
        <p:txBody>
          <a:bodyPr vert="horz" lIns="109728" tIns="109728" rIns="109728" bIns="91440" rtlCol="0" anchor="t">
            <a:normAutofit/>
          </a:bodyPr>
          <a:lstStyle/>
          <a:p>
            <a:pPr marL="285750" indent="-285750">
              <a:buFont typeface="Arial" panose="020B0503020204020204" pitchFamily="34" charset="0"/>
              <a:buChar char="•"/>
            </a:pPr>
            <a:r>
              <a:rPr lang="en-US" sz="1600" dirty="0"/>
              <a:t>K-Nearest Neighbours is one of the most basic yet essential classification algorithms in Machine Learning. It belongs to the </a:t>
            </a:r>
            <a:r>
              <a:rPr lang="en-US" sz="1600" dirty="0">
                <a:hlinkClick r:id="rId2">
                  <a:extLst>
                    <a:ext uri="{A12FA001-AC4F-418D-AE19-62706E023703}">
                      <ahyp:hlinkClr xmlns:ahyp="http://schemas.microsoft.com/office/drawing/2018/hyperlinkcolor" val="tx"/>
                    </a:ext>
                  </a:extLst>
                </a:hlinkClick>
              </a:rPr>
              <a:t>supervised learning</a:t>
            </a:r>
            <a:r>
              <a:rPr lang="en-US" sz="1600" dirty="0"/>
              <a:t> domain and finds intense application in pattern recognition, </a:t>
            </a:r>
            <a:r>
              <a:rPr lang="en-US" sz="1600" dirty="0">
                <a:hlinkClick r:id="rId3">
                  <a:extLst>
                    <a:ext uri="{A12FA001-AC4F-418D-AE19-62706E023703}">
                      <ahyp:hlinkClr xmlns:ahyp="http://schemas.microsoft.com/office/drawing/2018/hyperlinkcolor" val="tx"/>
                    </a:ext>
                  </a:extLst>
                </a:hlinkClick>
              </a:rPr>
              <a:t>data mining</a:t>
            </a:r>
            <a:r>
              <a:rPr lang="en-US" sz="1600" dirty="0"/>
              <a:t>, and intrusion detection.</a:t>
            </a:r>
            <a:endParaRPr lang="en-US" sz="1600">
              <a:ea typeface="Meiryo"/>
            </a:endParaRPr>
          </a:p>
          <a:p>
            <a:pPr marL="285750" indent="-285750">
              <a:buFont typeface="Arial" panose="020B0503020204020204" pitchFamily="34" charset="0"/>
              <a:buChar char="•"/>
            </a:pPr>
            <a:r>
              <a:rPr lang="en-US" sz="1600" dirty="0"/>
              <a:t>It is widely disposable in real-life scenarios since it is non-parametric, it does not make any underlying assumptions about the distribution of data .</a:t>
            </a:r>
            <a:endParaRPr lang="en-US" sz="1600" dirty="0">
              <a:ea typeface="Meiryo"/>
            </a:endParaRPr>
          </a:p>
          <a:p>
            <a:pPr>
              <a:buFont typeface="Arial" panose="020B0503020204020204" pitchFamily="34" charset="0"/>
              <a:buChar char="•"/>
            </a:pPr>
            <a:r>
              <a:rPr lang="en-US" sz="1600" dirty="0"/>
              <a:t>   The KNN algorithm helps us identify the nearest points or the groups for a query point. But to determine the closest groups or the nearest points for a query point we need some metric. For this purpose, we use below distance metrics:</a:t>
            </a:r>
            <a:endParaRPr lang="en-US" sz="1600" dirty="0">
              <a:ea typeface="Meiryo"/>
            </a:endParaRPr>
          </a:p>
          <a:p>
            <a:r>
              <a:rPr lang="en-US" sz="1600" dirty="0">
                <a:ea typeface="Meiryo"/>
              </a:rPr>
              <a:t> </a:t>
            </a:r>
            <a:r>
              <a:rPr lang="en-US" sz="1600" dirty="0">
                <a:hlinkClick r:id="rId4">
                  <a:extLst>
                    <a:ext uri="{A12FA001-AC4F-418D-AE19-62706E023703}">
                      <ahyp:hlinkClr xmlns:ahyp="http://schemas.microsoft.com/office/drawing/2018/hyperlinkcolor" val="tx"/>
                    </a:ext>
                  </a:extLst>
                </a:hlinkClick>
              </a:rPr>
              <a:t>Euclidean Distance</a:t>
            </a:r>
            <a:endParaRPr lang="en-US" sz="1600" dirty="0">
              <a:ea typeface="Meiryo"/>
            </a:endParaRPr>
          </a:p>
          <a:p>
            <a:r>
              <a:rPr lang="en-US" sz="1600" dirty="0">
                <a:hlinkClick r:id="rId5">
                  <a:extLst>
                    <a:ext uri="{A12FA001-AC4F-418D-AE19-62706E023703}">
                      <ahyp:hlinkClr xmlns:ahyp="http://schemas.microsoft.com/office/drawing/2018/hyperlinkcolor" val="tx"/>
                    </a:ext>
                  </a:extLst>
                </a:hlinkClick>
              </a:rPr>
              <a:t>Manhattan Distance</a:t>
            </a:r>
            <a:endParaRPr lang="en-US" sz="1600" dirty="0">
              <a:ea typeface="Meiryo"/>
            </a:endParaRPr>
          </a:p>
          <a:p>
            <a:r>
              <a:rPr lang="en-US" sz="1600" dirty="0">
                <a:hlinkClick r:id="rId6">
                  <a:extLst>
                    <a:ext uri="{A12FA001-AC4F-418D-AE19-62706E023703}">
                      <ahyp:hlinkClr xmlns:ahyp="http://schemas.microsoft.com/office/drawing/2018/hyperlinkcolor" val="tx"/>
                    </a:ext>
                  </a:extLst>
                </a:hlinkClick>
              </a:rPr>
              <a:t>Minkowski Distance</a:t>
            </a:r>
            <a:endParaRPr lang="en-US" sz="1600">
              <a:ea typeface="Meiryo"/>
            </a:endParaRPr>
          </a:p>
          <a:p>
            <a:pPr marL="285750" indent="-285750">
              <a:buFont typeface="Arial" panose="020B0503020204020204" pitchFamily="34" charset="0"/>
              <a:buChar char="•"/>
            </a:pPr>
            <a:endParaRPr lang="en-US" sz="1600" dirty="0"/>
          </a:p>
          <a:p>
            <a:pPr marL="285750" indent="-285750">
              <a:buFont typeface="Arial" panose="020B0503020204020204" pitchFamily="34" charset="0"/>
              <a:buChar char="•"/>
            </a:pPr>
            <a:endParaRPr lang="en-US" sz="1600" dirty="0">
              <a:ea typeface="Meiryo"/>
            </a:endParaRPr>
          </a:p>
        </p:txBody>
      </p:sp>
      <p:sp>
        <p:nvSpPr>
          <p:cNvPr id="4" name="Date Placeholder 3">
            <a:extLst>
              <a:ext uri="{FF2B5EF4-FFF2-40B4-BE49-F238E27FC236}">
                <a16:creationId xmlns:a16="http://schemas.microsoft.com/office/drawing/2014/main" id="{148A4424-9D0B-337B-19B4-BA4089E216C4}"/>
              </a:ext>
            </a:extLst>
          </p:cNvPr>
          <p:cNvSpPr>
            <a:spLocks noGrp="1"/>
          </p:cNvSpPr>
          <p:nvPr>
            <p:ph type="dt" sz="half" idx="10"/>
          </p:nvPr>
        </p:nvSpPr>
        <p:spPr/>
        <p:txBody>
          <a:bodyPr/>
          <a:lstStyle/>
          <a:p>
            <a:r>
              <a:rPr lang="en-US" dirty="0"/>
              <a:t>2/3/20XX</a:t>
            </a:r>
          </a:p>
        </p:txBody>
      </p:sp>
      <p:sp>
        <p:nvSpPr>
          <p:cNvPr id="6" name="Slide Number Placeholder 5">
            <a:extLst>
              <a:ext uri="{FF2B5EF4-FFF2-40B4-BE49-F238E27FC236}">
                <a16:creationId xmlns:a16="http://schemas.microsoft.com/office/drawing/2014/main" id="{108CC082-8A5B-6DDA-C09E-A97FEDDE9FCF}"/>
              </a:ext>
            </a:extLst>
          </p:cNvPr>
          <p:cNvSpPr>
            <a:spLocks noGrp="1"/>
          </p:cNvSpPr>
          <p:nvPr>
            <p:ph type="sldNum" sz="quarter" idx="12"/>
          </p:nvPr>
        </p:nvSpPr>
        <p:spPr/>
        <p:txBody>
          <a:bodyPr/>
          <a:lstStyle/>
          <a:p>
            <a:pPr algn="ctr"/>
            <a:fld id="{FAEF9944-A4F6-4C59-AEBD-678D6480B8EA}" type="slidenum">
              <a:rPr lang="en-US" smtClean="0"/>
              <a:pPr algn="ctr"/>
              <a:t>13</a:t>
            </a:fld>
            <a:endParaRPr lang="en-US" dirty="0"/>
          </a:p>
        </p:txBody>
      </p:sp>
      <p:pic>
        <p:nvPicPr>
          <p:cNvPr id="9" name="Picture 9" descr="Graphical user interface, text, application, email&#10;&#10;Description automatically generated">
            <a:extLst>
              <a:ext uri="{FF2B5EF4-FFF2-40B4-BE49-F238E27FC236}">
                <a16:creationId xmlns:a16="http://schemas.microsoft.com/office/drawing/2014/main" id="{A4B8D147-6A2D-0481-EB26-54AF2A76B777}"/>
              </a:ext>
            </a:extLst>
          </p:cNvPr>
          <p:cNvPicPr>
            <a:picLocks noChangeAspect="1"/>
          </p:cNvPicPr>
          <p:nvPr/>
        </p:nvPicPr>
        <p:blipFill>
          <a:blip r:embed="rId7"/>
          <a:stretch>
            <a:fillRect/>
          </a:stretch>
        </p:blipFill>
        <p:spPr>
          <a:xfrm>
            <a:off x="4295104" y="4261988"/>
            <a:ext cx="6413678" cy="2476726"/>
          </a:xfrm>
          <a:prstGeom prst="rect">
            <a:avLst/>
          </a:prstGeom>
        </p:spPr>
      </p:pic>
    </p:spTree>
    <p:extLst>
      <p:ext uri="{BB962C8B-B14F-4D97-AF65-F5344CB8AC3E}">
        <p14:creationId xmlns:p14="http://schemas.microsoft.com/office/powerpoint/2010/main" val="1661923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AD6019-3A6C-00A9-E18A-455A86C5CE56}"/>
              </a:ext>
            </a:extLst>
          </p:cNvPr>
          <p:cNvSpPr>
            <a:spLocks noGrp="1"/>
          </p:cNvSpPr>
          <p:nvPr>
            <p:ph type="title"/>
          </p:nvPr>
        </p:nvSpPr>
        <p:spPr>
          <a:xfrm>
            <a:off x="1716325" y="141713"/>
            <a:ext cx="8770571" cy="1345269"/>
          </a:xfrm>
        </p:spPr>
        <p:txBody>
          <a:bodyPr/>
          <a:lstStyle/>
          <a:p>
            <a:r>
              <a:rPr lang="en-US" dirty="0">
                <a:ea typeface="Meiryo"/>
              </a:rPr>
              <a:t>Naïve Bayes</a:t>
            </a:r>
            <a:endParaRPr lang="en-US" dirty="0"/>
          </a:p>
        </p:txBody>
      </p:sp>
      <p:sp>
        <p:nvSpPr>
          <p:cNvPr id="5" name="Content Placeholder 4">
            <a:extLst>
              <a:ext uri="{FF2B5EF4-FFF2-40B4-BE49-F238E27FC236}">
                <a16:creationId xmlns:a16="http://schemas.microsoft.com/office/drawing/2014/main" id="{985E00D9-C0CE-694D-D577-12F78BBF6C9C}"/>
              </a:ext>
            </a:extLst>
          </p:cNvPr>
          <p:cNvSpPr>
            <a:spLocks noGrp="1"/>
          </p:cNvSpPr>
          <p:nvPr>
            <p:ph idx="1"/>
          </p:nvPr>
        </p:nvSpPr>
        <p:spPr>
          <a:xfrm>
            <a:off x="1716325" y="1711262"/>
            <a:ext cx="8770571" cy="3651504"/>
          </a:xfrm>
        </p:spPr>
        <p:txBody>
          <a:bodyPr vert="horz" lIns="109728" tIns="109728" rIns="109728" bIns="91440" rtlCol="0" anchor="t">
            <a:normAutofit/>
          </a:bodyPr>
          <a:lstStyle/>
          <a:p>
            <a:pPr marL="285750" indent="-285750">
              <a:buFont typeface="Arial" panose="020B0503020204020204" pitchFamily="34" charset="0"/>
              <a:buChar char="•"/>
            </a:pPr>
            <a:r>
              <a:rPr lang="en-US" sz="1600" dirty="0"/>
              <a:t>Naive Bayes classifiers are a collection of classification algorithms based on Bayes’ Theorem. It is not a single algorithm but a family of algorithms where all of them share a common principle, i.e. every pair of features being classified is independent of each other.</a:t>
            </a:r>
          </a:p>
          <a:p>
            <a:pPr marL="285750" indent="-285750">
              <a:buFont typeface="Arial" panose="020B0503020204020204" pitchFamily="34" charset="0"/>
              <a:buChar char="•"/>
            </a:pPr>
            <a:endParaRPr lang="en-US" sz="1600" dirty="0">
              <a:ea typeface="Meiryo"/>
            </a:endParaRPr>
          </a:p>
        </p:txBody>
      </p:sp>
      <p:sp>
        <p:nvSpPr>
          <p:cNvPr id="11" name="Date Placeholder 10">
            <a:extLst>
              <a:ext uri="{FF2B5EF4-FFF2-40B4-BE49-F238E27FC236}">
                <a16:creationId xmlns:a16="http://schemas.microsoft.com/office/drawing/2014/main" id="{5DCE26FA-4CF7-9193-925F-E73BAEBE8020}"/>
              </a:ext>
            </a:extLst>
          </p:cNvPr>
          <p:cNvSpPr>
            <a:spLocks noGrp="1"/>
          </p:cNvSpPr>
          <p:nvPr>
            <p:ph type="dt" sz="half" idx="10"/>
          </p:nvPr>
        </p:nvSpPr>
        <p:spPr/>
        <p:txBody>
          <a:bodyPr/>
          <a:lstStyle/>
          <a:p>
            <a:r>
              <a:rPr lang="en-US"/>
              <a:t>2/3/20XX</a:t>
            </a:r>
            <a:endParaRPr lang="en-US" spc="0" dirty="0"/>
          </a:p>
        </p:txBody>
      </p:sp>
      <p:sp>
        <p:nvSpPr>
          <p:cNvPr id="12" name="Slide Number Placeholder 11">
            <a:extLst>
              <a:ext uri="{FF2B5EF4-FFF2-40B4-BE49-F238E27FC236}">
                <a16:creationId xmlns:a16="http://schemas.microsoft.com/office/drawing/2014/main" id="{C4151601-31C1-A56E-019C-B3D4ABEFCC02}"/>
              </a:ext>
            </a:extLst>
          </p:cNvPr>
          <p:cNvSpPr>
            <a:spLocks noGrp="1"/>
          </p:cNvSpPr>
          <p:nvPr>
            <p:ph type="sldNum" sz="quarter" idx="12"/>
          </p:nvPr>
        </p:nvSpPr>
        <p:spPr/>
        <p:txBody>
          <a:bodyPr/>
          <a:lstStyle/>
          <a:p>
            <a:pPr algn="ctr"/>
            <a:fld id="{FAEF9944-A4F6-4C59-AEBD-678D6480B8EA}" type="slidenum">
              <a:rPr lang="en-US" smtClean="0"/>
              <a:pPr algn="ctr"/>
              <a:t>14</a:t>
            </a:fld>
            <a:endParaRPr lang="en-US" dirty="0"/>
          </a:p>
        </p:txBody>
      </p:sp>
      <p:pic>
        <p:nvPicPr>
          <p:cNvPr id="13" name="Picture 13" descr="Text&#10;&#10;Description automatically generated">
            <a:extLst>
              <a:ext uri="{FF2B5EF4-FFF2-40B4-BE49-F238E27FC236}">
                <a16:creationId xmlns:a16="http://schemas.microsoft.com/office/drawing/2014/main" id="{D067E96E-00F7-5F93-2F5F-18C5B6E82994}"/>
              </a:ext>
            </a:extLst>
          </p:cNvPr>
          <p:cNvPicPr>
            <a:picLocks noChangeAspect="1"/>
          </p:cNvPicPr>
          <p:nvPr/>
        </p:nvPicPr>
        <p:blipFill>
          <a:blip r:embed="rId2"/>
          <a:stretch>
            <a:fillRect/>
          </a:stretch>
        </p:blipFill>
        <p:spPr>
          <a:xfrm>
            <a:off x="2062766" y="3321583"/>
            <a:ext cx="7164946" cy="2833538"/>
          </a:xfrm>
          <a:prstGeom prst="rect">
            <a:avLst/>
          </a:prstGeom>
        </p:spPr>
      </p:pic>
    </p:spTree>
    <p:extLst>
      <p:ext uri="{BB962C8B-B14F-4D97-AF65-F5344CB8AC3E}">
        <p14:creationId xmlns:p14="http://schemas.microsoft.com/office/powerpoint/2010/main" val="50197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ED94C6-900D-A110-56B4-A5CDED656851}"/>
              </a:ext>
            </a:extLst>
          </p:cNvPr>
          <p:cNvSpPr>
            <a:spLocks noGrp="1"/>
          </p:cNvSpPr>
          <p:nvPr>
            <p:ph type="sldNum" sz="quarter" idx="12"/>
          </p:nvPr>
        </p:nvSpPr>
        <p:spPr/>
        <p:txBody>
          <a:bodyPr/>
          <a:lstStyle/>
          <a:p>
            <a:pPr algn="ctr"/>
            <a:fld id="{FAEF9944-A4F6-4C59-AEBD-678D6480B8EA}" type="slidenum">
              <a:rPr lang="en-US" smtClean="0"/>
              <a:pPr algn="ctr"/>
              <a:t>15</a:t>
            </a:fld>
            <a:endParaRPr lang="en-US" dirty="0"/>
          </a:p>
        </p:txBody>
      </p:sp>
      <p:pic>
        <p:nvPicPr>
          <p:cNvPr id="13" name="Picture 12">
            <a:extLst>
              <a:ext uri="{FF2B5EF4-FFF2-40B4-BE49-F238E27FC236}">
                <a16:creationId xmlns:a16="http://schemas.microsoft.com/office/drawing/2014/main" id="{1D58B42F-C5E1-280A-132D-CB9BC3B28D20}"/>
              </a:ext>
            </a:extLst>
          </p:cNvPr>
          <p:cNvPicPr>
            <a:picLocks noChangeAspect="1"/>
          </p:cNvPicPr>
          <p:nvPr/>
        </p:nvPicPr>
        <p:blipFill>
          <a:blip r:embed="rId2"/>
          <a:stretch>
            <a:fillRect/>
          </a:stretch>
        </p:blipFill>
        <p:spPr>
          <a:xfrm>
            <a:off x="465214" y="1002812"/>
            <a:ext cx="4157010" cy="1257300"/>
          </a:xfrm>
          <a:prstGeom prst="rect">
            <a:avLst/>
          </a:prstGeom>
        </p:spPr>
      </p:pic>
      <p:pic>
        <p:nvPicPr>
          <p:cNvPr id="15" name="Picture 14">
            <a:extLst>
              <a:ext uri="{FF2B5EF4-FFF2-40B4-BE49-F238E27FC236}">
                <a16:creationId xmlns:a16="http://schemas.microsoft.com/office/drawing/2014/main" id="{83F12826-8779-37C8-B86A-222612D513B3}"/>
              </a:ext>
            </a:extLst>
          </p:cNvPr>
          <p:cNvPicPr>
            <a:picLocks noChangeAspect="1"/>
          </p:cNvPicPr>
          <p:nvPr/>
        </p:nvPicPr>
        <p:blipFill>
          <a:blip r:embed="rId3"/>
          <a:stretch>
            <a:fillRect/>
          </a:stretch>
        </p:blipFill>
        <p:spPr>
          <a:xfrm>
            <a:off x="8116813" y="1002812"/>
            <a:ext cx="3686689" cy="1257300"/>
          </a:xfrm>
          <a:prstGeom prst="rect">
            <a:avLst/>
          </a:prstGeom>
        </p:spPr>
      </p:pic>
      <p:pic>
        <p:nvPicPr>
          <p:cNvPr id="37" name="Picture 36">
            <a:extLst>
              <a:ext uri="{FF2B5EF4-FFF2-40B4-BE49-F238E27FC236}">
                <a16:creationId xmlns:a16="http://schemas.microsoft.com/office/drawing/2014/main" id="{3C6C6E43-89A2-254C-79AF-E8F670D866CF}"/>
              </a:ext>
            </a:extLst>
          </p:cNvPr>
          <p:cNvPicPr>
            <a:picLocks noChangeAspect="1"/>
          </p:cNvPicPr>
          <p:nvPr/>
        </p:nvPicPr>
        <p:blipFill>
          <a:blip r:embed="rId4"/>
          <a:stretch>
            <a:fillRect/>
          </a:stretch>
        </p:blipFill>
        <p:spPr>
          <a:xfrm>
            <a:off x="465214" y="3026326"/>
            <a:ext cx="4294355" cy="1365920"/>
          </a:xfrm>
          <a:prstGeom prst="rect">
            <a:avLst/>
          </a:prstGeom>
        </p:spPr>
      </p:pic>
      <p:pic>
        <p:nvPicPr>
          <p:cNvPr id="47" name="Picture 46">
            <a:extLst>
              <a:ext uri="{FF2B5EF4-FFF2-40B4-BE49-F238E27FC236}">
                <a16:creationId xmlns:a16="http://schemas.microsoft.com/office/drawing/2014/main" id="{31866453-97FF-A244-20FF-870361323461}"/>
              </a:ext>
            </a:extLst>
          </p:cNvPr>
          <p:cNvPicPr>
            <a:picLocks noChangeAspect="1"/>
          </p:cNvPicPr>
          <p:nvPr/>
        </p:nvPicPr>
        <p:blipFill>
          <a:blip r:embed="rId5"/>
          <a:stretch>
            <a:fillRect/>
          </a:stretch>
        </p:blipFill>
        <p:spPr>
          <a:xfrm>
            <a:off x="4759493" y="1002812"/>
            <a:ext cx="3219899" cy="1257300"/>
          </a:xfrm>
          <a:prstGeom prst="rect">
            <a:avLst/>
          </a:prstGeom>
        </p:spPr>
      </p:pic>
      <p:pic>
        <p:nvPicPr>
          <p:cNvPr id="49" name="Picture 48">
            <a:extLst>
              <a:ext uri="{FF2B5EF4-FFF2-40B4-BE49-F238E27FC236}">
                <a16:creationId xmlns:a16="http://schemas.microsoft.com/office/drawing/2014/main" id="{45798BF3-448F-A27C-1794-D559E6C0E079}"/>
              </a:ext>
            </a:extLst>
          </p:cNvPr>
          <p:cNvPicPr>
            <a:picLocks noChangeAspect="1"/>
          </p:cNvPicPr>
          <p:nvPr/>
        </p:nvPicPr>
        <p:blipFill>
          <a:blip r:embed="rId6"/>
          <a:stretch>
            <a:fillRect/>
          </a:stretch>
        </p:blipFill>
        <p:spPr>
          <a:xfrm>
            <a:off x="5056633" y="4806280"/>
            <a:ext cx="3109764" cy="1365920"/>
          </a:xfrm>
          <a:prstGeom prst="rect">
            <a:avLst/>
          </a:prstGeom>
        </p:spPr>
      </p:pic>
      <p:pic>
        <p:nvPicPr>
          <p:cNvPr id="51" name="Picture 50">
            <a:extLst>
              <a:ext uri="{FF2B5EF4-FFF2-40B4-BE49-F238E27FC236}">
                <a16:creationId xmlns:a16="http://schemas.microsoft.com/office/drawing/2014/main" id="{40EF0E90-C71C-82D1-6C0D-E2D7C455152E}"/>
              </a:ext>
            </a:extLst>
          </p:cNvPr>
          <p:cNvPicPr>
            <a:picLocks noChangeAspect="1"/>
          </p:cNvPicPr>
          <p:nvPr/>
        </p:nvPicPr>
        <p:blipFill>
          <a:blip r:embed="rId7"/>
          <a:stretch>
            <a:fillRect/>
          </a:stretch>
        </p:blipFill>
        <p:spPr>
          <a:xfrm>
            <a:off x="407046" y="4933777"/>
            <a:ext cx="4352524" cy="1365920"/>
          </a:xfrm>
          <a:prstGeom prst="rect">
            <a:avLst/>
          </a:prstGeom>
        </p:spPr>
      </p:pic>
      <p:pic>
        <p:nvPicPr>
          <p:cNvPr id="53" name="Picture 52">
            <a:extLst>
              <a:ext uri="{FF2B5EF4-FFF2-40B4-BE49-F238E27FC236}">
                <a16:creationId xmlns:a16="http://schemas.microsoft.com/office/drawing/2014/main" id="{9585793B-A61B-B13D-B5E3-17E10936CF78}"/>
              </a:ext>
            </a:extLst>
          </p:cNvPr>
          <p:cNvPicPr>
            <a:picLocks noChangeAspect="1"/>
          </p:cNvPicPr>
          <p:nvPr/>
        </p:nvPicPr>
        <p:blipFill>
          <a:blip r:embed="rId8"/>
          <a:stretch>
            <a:fillRect/>
          </a:stretch>
        </p:blipFill>
        <p:spPr>
          <a:xfrm>
            <a:off x="8554518" y="3026327"/>
            <a:ext cx="3248984" cy="1365919"/>
          </a:xfrm>
          <a:prstGeom prst="rect">
            <a:avLst/>
          </a:prstGeom>
        </p:spPr>
      </p:pic>
      <p:pic>
        <p:nvPicPr>
          <p:cNvPr id="55" name="Picture 54">
            <a:extLst>
              <a:ext uri="{FF2B5EF4-FFF2-40B4-BE49-F238E27FC236}">
                <a16:creationId xmlns:a16="http://schemas.microsoft.com/office/drawing/2014/main" id="{CF8CF655-038D-2EE1-125E-6599A407ECB8}"/>
              </a:ext>
            </a:extLst>
          </p:cNvPr>
          <p:cNvPicPr>
            <a:picLocks noChangeAspect="1"/>
          </p:cNvPicPr>
          <p:nvPr/>
        </p:nvPicPr>
        <p:blipFill>
          <a:blip r:embed="rId9"/>
          <a:stretch>
            <a:fillRect/>
          </a:stretch>
        </p:blipFill>
        <p:spPr>
          <a:xfrm>
            <a:off x="5001565" y="3026326"/>
            <a:ext cx="3219899" cy="1365920"/>
          </a:xfrm>
          <a:prstGeom prst="rect">
            <a:avLst/>
          </a:prstGeom>
        </p:spPr>
      </p:pic>
    </p:spTree>
    <p:extLst>
      <p:ext uri="{BB962C8B-B14F-4D97-AF65-F5344CB8AC3E}">
        <p14:creationId xmlns:p14="http://schemas.microsoft.com/office/powerpoint/2010/main" val="2581883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5165796" y="399495"/>
            <a:ext cx="4871711" cy="748051"/>
          </a:xfrm>
        </p:spPr>
        <p:txBody>
          <a:bodyPr>
            <a:normAutofit fontScale="90000"/>
          </a:bodyPr>
          <a:lstStyle/>
          <a:p>
            <a:r>
              <a:rPr lang="en-IN" sz="4400" u="sng" dirty="0">
                <a:latin typeface="Bahnschrift Condensed"/>
              </a:rPr>
              <a:t>References</a:t>
            </a:r>
            <a:r>
              <a:rPr lang="en-IN" sz="3200" u="sng" dirty="0">
                <a:latin typeface="Bahnschrift Condensed"/>
              </a:rPr>
              <a:t> :</a:t>
            </a:r>
            <a:endParaRPr lang="en-US" u="sng" dirty="0">
              <a:latin typeface="Bahnschrift Condensed"/>
            </a:endParaRPr>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356029" y="1457482"/>
            <a:ext cx="4744095" cy="3524306"/>
          </a:xfrm>
        </p:spPr>
        <p:txBody>
          <a:bodyPr>
            <a:normAutofit/>
          </a:bodyPr>
          <a:lstStyle/>
          <a:p>
            <a:r>
              <a:rPr lang="en-US" dirty="0"/>
              <a:t> </a:t>
            </a:r>
          </a:p>
          <a:p>
            <a:endParaRPr lang="en-US" dirty="0"/>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a:lstStyle/>
          <a:p>
            <a:fld id="{FAEF9944-A4F6-4C59-AEBD-678D6480B8EA}" type="slidenum">
              <a:rPr lang="en-US" smtClean="0"/>
              <a:pPr/>
              <a:t>16</a:t>
            </a:fld>
            <a:endParaRPr lang="en-US" dirty="0"/>
          </a:p>
        </p:txBody>
      </p:sp>
      <p:sp>
        <p:nvSpPr>
          <p:cNvPr id="11" name="TextBox 10">
            <a:extLst>
              <a:ext uri="{FF2B5EF4-FFF2-40B4-BE49-F238E27FC236}">
                <a16:creationId xmlns:a16="http://schemas.microsoft.com/office/drawing/2014/main" id="{6E0E8404-959A-D879-119E-4B77B0824690}"/>
              </a:ext>
            </a:extLst>
          </p:cNvPr>
          <p:cNvSpPr txBox="1"/>
          <p:nvPr/>
        </p:nvSpPr>
        <p:spPr>
          <a:xfrm>
            <a:off x="5761608" y="1691627"/>
            <a:ext cx="5566299" cy="646331"/>
          </a:xfrm>
          <a:prstGeom prst="rect">
            <a:avLst/>
          </a:prstGeom>
          <a:noFill/>
        </p:spPr>
        <p:txBody>
          <a:bodyPr wrap="square" rtlCol="0">
            <a:spAutoFit/>
          </a:bodyPr>
          <a:lstStyle/>
          <a:p>
            <a:pPr marL="285750" indent="-285750">
              <a:buFont typeface="Arial" panose="020B0604020202020204" pitchFamily="34" charset="0"/>
              <a:buChar char="•"/>
            </a:pPr>
            <a:r>
              <a:rPr lang="en-IN" dirty="0"/>
              <a:t>https://github.com/okolomaduabuchimatthew/Crop-Yield-Prediction-and-Analysis</a:t>
            </a:r>
          </a:p>
        </p:txBody>
      </p:sp>
      <p:sp>
        <p:nvSpPr>
          <p:cNvPr id="13" name="TextBox 12">
            <a:extLst>
              <a:ext uri="{FF2B5EF4-FFF2-40B4-BE49-F238E27FC236}">
                <a16:creationId xmlns:a16="http://schemas.microsoft.com/office/drawing/2014/main" id="{2D00B2FE-695C-AC72-FDDF-60573798DEFD}"/>
              </a:ext>
            </a:extLst>
          </p:cNvPr>
          <p:cNvSpPr txBox="1"/>
          <p:nvPr/>
        </p:nvSpPr>
        <p:spPr>
          <a:xfrm>
            <a:off x="5761608" y="2787562"/>
            <a:ext cx="5391839"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dirty="0"/>
              <a:t>https://www.kaggle.com/datasets/siddharthss/crop-recommendation</a:t>
            </a:r>
          </a:p>
        </p:txBody>
      </p:sp>
      <p:sp>
        <p:nvSpPr>
          <p:cNvPr id="14" name="TextBox 13">
            <a:extLst>
              <a:ext uri="{FF2B5EF4-FFF2-40B4-BE49-F238E27FC236}">
                <a16:creationId xmlns:a16="http://schemas.microsoft.com/office/drawing/2014/main" id="{3933A78E-0EBC-DEC8-FEED-BAFE18BEE5E5}"/>
              </a:ext>
            </a:extLst>
          </p:cNvPr>
          <p:cNvSpPr txBox="1"/>
          <p:nvPr/>
        </p:nvSpPr>
        <p:spPr>
          <a:xfrm>
            <a:off x="5761608" y="4020072"/>
            <a:ext cx="5071803"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dirty="0">
                <a:hlinkClick r:id="rId4"/>
              </a:rPr>
              <a:t>https://ieeexplore.ieee.org/document/9311735</a:t>
            </a:r>
            <a:endParaRPr lang="en-US"/>
          </a:p>
          <a:p>
            <a:pPr marL="285750" indent="-285750">
              <a:buFont typeface="Arial" panose="020B0604020202020204" pitchFamily="34" charset="0"/>
              <a:buChar char="•"/>
            </a:pPr>
            <a:endParaRPr lang="en-IN" dirty="0">
              <a:ea typeface="+mn-lt"/>
              <a:cs typeface="+mn-lt"/>
            </a:endParaRPr>
          </a:p>
          <a:p>
            <a:pPr marL="285750" indent="-285750">
              <a:buFont typeface="Arial" panose="020B0604020202020204" pitchFamily="34" charset="0"/>
              <a:buChar char="•"/>
            </a:pPr>
            <a:r>
              <a:rPr lang="en-IN" dirty="0">
                <a:ea typeface="+mn-lt"/>
                <a:cs typeface="+mn-lt"/>
              </a:rPr>
              <a:t>https://www.ijraset.com/research-paper/agriculture-crop-yield-prediction-using-ml </a:t>
            </a:r>
            <a:endParaRPr lang="en-IN" dirty="0">
              <a:ea typeface="Meiryo"/>
            </a:endParaRPr>
          </a:p>
        </p:txBody>
      </p:sp>
    </p:spTree>
    <p:extLst>
      <p:ext uri="{BB962C8B-B14F-4D97-AF65-F5344CB8AC3E}">
        <p14:creationId xmlns:p14="http://schemas.microsoft.com/office/powerpoint/2010/main" val="3148179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4" descr="Plants in a field">
            <a:extLst>
              <a:ext uri="{FF2B5EF4-FFF2-40B4-BE49-F238E27FC236}">
                <a16:creationId xmlns:a16="http://schemas.microsoft.com/office/drawing/2014/main" id="{C7AE487B-82DD-AD95-8AB5-03ACCCF87940}"/>
              </a:ext>
            </a:extLst>
          </p:cNvPr>
          <p:cNvPicPr>
            <a:picLocks noChangeAspect="1"/>
          </p:cNvPicPr>
          <p:nvPr/>
        </p:nvPicPr>
        <p:blipFill rotWithShape="1">
          <a:blip r:embed="rId2"/>
          <a:srcRect l="133" r="3192" b="-3"/>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AFDDF6E-D5CE-77B7-78D6-51EA95F8402D}"/>
              </a:ext>
            </a:extLst>
          </p:cNvPr>
          <p:cNvSpPr>
            <a:spLocks noGrp="1"/>
          </p:cNvSpPr>
          <p:nvPr>
            <p:ph type="title"/>
          </p:nvPr>
        </p:nvSpPr>
        <p:spPr>
          <a:xfrm>
            <a:off x="8046720" y="1045596"/>
            <a:ext cx="3689406" cy="1944371"/>
          </a:xfrm>
        </p:spPr>
        <p:txBody>
          <a:bodyPr anchor="b">
            <a:normAutofit/>
          </a:bodyPr>
          <a:lstStyle/>
          <a:p>
            <a:r>
              <a:rPr lang="en-IN" dirty="0"/>
              <a:t>Objectives:</a:t>
            </a:r>
          </a:p>
        </p:txBody>
      </p:sp>
      <p:sp>
        <p:nvSpPr>
          <p:cNvPr id="3" name="Content Placeholder 2">
            <a:extLst>
              <a:ext uri="{FF2B5EF4-FFF2-40B4-BE49-F238E27FC236}">
                <a16:creationId xmlns:a16="http://schemas.microsoft.com/office/drawing/2014/main" id="{6398A3F5-F356-014C-E3D9-0357D5D5864D}"/>
              </a:ext>
            </a:extLst>
          </p:cNvPr>
          <p:cNvSpPr>
            <a:spLocks noGrp="1"/>
          </p:cNvSpPr>
          <p:nvPr>
            <p:ph idx="1"/>
          </p:nvPr>
        </p:nvSpPr>
        <p:spPr>
          <a:xfrm>
            <a:off x="8046719" y="3220278"/>
            <a:ext cx="3633747" cy="2592125"/>
          </a:xfrm>
        </p:spPr>
        <p:txBody>
          <a:bodyPr>
            <a:normAutofit/>
          </a:bodyPr>
          <a:lstStyle/>
          <a:p>
            <a:pPr marL="285750" indent="-285750">
              <a:buFont typeface="Wingdings" panose="05000000000000000000" pitchFamily="2" charset="2"/>
              <a:buChar char="q"/>
            </a:pPr>
            <a:r>
              <a:rPr lang="en-IN" dirty="0"/>
              <a:t>Next Crop Prediction</a:t>
            </a:r>
          </a:p>
          <a:p>
            <a:pPr marL="285750" indent="-285750">
              <a:buFont typeface="Wingdings" panose="05000000000000000000" pitchFamily="2" charset="2"/>
              <a:buChar char="q"/>
            </a:pPr>
            <a:r>
              <a:rPr lang="en-IN" dirty="0"/>
              <a:t>Benefits to Farmers, Government And Common People</a:t>
            </a:r>
          </a:p>
        </p:txBody>
      </p:sp>
    </p:spTree>
    <p:extLst>
      <p:ext uri="{BB962C8B-B14F-4D97-AF65-F5344CB8AC3E}">
        <p14:creationId xmlns:p14="http://schemas.microsoft.com/office/powerpoint/2010/main" val="1616460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8" name="Picture 18" descr="Open bags of varieties grain seeds">
            <a:extLst>
              <a:ext uri="{FF2B5EF4-FFF2-40B4-BE49-F238E27FC236}">
                <a16:creationId xmlns:a16="http://schemas.microsoft.com/office/drawing/2014/main" id="{EE5FD21C-0839-FE69-3095-46D7BF0CB3F0}"/>
              </a:ext>
            </a:extLst>
          </p:cNvPr>
          <p:cNvPicPr>
            <a:picLocks noGrp="1" noChangeAspect="1"/>
          </p:cNvPicPr>
          <p:nvPr>
            <p:ph type="pic" sz="quarter" idx="14"/>
          </p:nvPr>
        </p:nvPicPr>
        <p:blipFill rotWithShape="1">
          <a:blip r:embed="rId2"/>
          <a:srcRect t="6021" r="-1" b="9688"/>
          <a:stretch/>
        </p:blipFill>
        <p:spPr>
          <a:xfrm>
            <a:off x="-14106" y="-15620"/>
            <a:ext cx="12188952" cy="6857990"/>
          </a:xfrm>
          <a:prstGeom prst="rect">
            <a:avLst/>
          </a:prstGeom>
        </p:spPr>
      </p:pic>
      <p:sp>
        <p:nvSpPr>
          <p:cNvPr id="44" name="Freeform: Shape 43">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498666-C793-140E-1BF7-CC1AB6DE4121}"/>
              </a:ext>
            </a:extLst>
          </p:cNvPr>
          <p:cNvSpPr>
            <a:spLocks noGrp="1"/>
          </p:cNvSpPr>
          <p:nvPr>
            <p:ph type="title"/>
          </p:nvPr>
        </p:nvSpPr>
        <p:spPr>
          <a:xfrm>
            <a:off x="2245932" y="893763"/>
            <a:ext cx="7340048" cy="1651054"/>
          </a:xfrm>
        </p:spPr>
        <p:txBody>
          <a:bodyPr vert="horz" lIns="109728" tIns="109728" rIns="109728" bIns="91440" rtlCol="0" anchor="b">
            <a:normAutofit/>
          </a:bodyPr>
          <a:lstStyle/>
          <a:p>
            <a:r>
              <a:rPr lang="en-US"/>
              <a:t>THANK YOU</a:t>
            </a:r>
          </a:p>
        </p:txBody>
      </p:sp>
      <p:sp>
        <p:nvSpPr>
          <p:cNvPr id="8" name="Picture Placeholder 7">
            <a:extLst>
              <a:ext uri="{FF2B5EF4-FFF2-40B4-BE49-F238E27FC236}">
                <a16:creationId xmlns:a16="http://schemas.microsoft.com/office/drawing/2014/main" id="{A86754EF-7E95-021C-0345-7C32E4561B99}"/>
              </a:ext>
            </a:extLst>
          </p:cNvPr>
          <p:cNvSpPr>
            <a:spLocks noGrp="1"/>
          </p:cNvSpPr>
          <p:nvPr>
            <p:ph idx="1"/>
          </p:nvPr>
        </p:nvSpPr>
        <p:spPr>
          <a:xfrm>
            <a:off x="2245932" y="2775004"/>
            <a:ext cx="7340048" cy="3189233"/>
          </a:xfrm>
        </p:spPr>
        <p:txBody>
          <a:bodyPr vert="horz" lIns="109728" tIns="109728" rIns="109728" bIns="91440" rtlCol="0">
            <a:normAutofit/>
          </a:bodyPr>
          <a:lstStyle/>
          <a:p>
            <a:r>
              <a:rPr lang="en-US" spc="150" dirty="0"/>
              <a:t>Aditya Vachani(20AG1A6702)</a:t>
            </a:r>
            <a:endParaRPr lang="en-US" spc="150"/>
          </a:p>
          <a:p>
            <a:r>
              <a:rPr lang="en-US" spc="150" dirty="0"/>
              <a:t>Alijala Akash(20AG1A6706)</a:t>
            </a:r>
            <a:endParaRPr lang="en-US" spc="150"/>
          </a:p>
          <a:p>
            <a:r>
              <a:rPr lang="en-US" spc="150" dirty="0"/>
              <a:t>Buru Rakesh(20AG1A6713)</a:t>
            </a:r>
            <a:endParaRPr lang="en-US" spc="150"/>
          </a:p>
          <a:p>
            <a:r>
              <a:rPr lang="en-US" spc="150" dirty="0"/>
              <a:t>Kadari Harshavardhan Reddy(20AG1A6728)</a:t>
            </a:r>
            <a:endParaRPr lang="en-US" spc="150"/>
          </a:p>
          <a:p>
            <a:r>
              <a:rPr lang="en-US" spc="150" dirty="0"/>
              <a:t>Katkam Sathwik(20AG1A6730)</a:t>
            </a:r>
            <a:endParaRPr lang="en-US" spc="150"/>
          </a:p>
          <a:p>
            <a:endParaRPr lang="en-US" spc="150"/>
          </a:p>
        </p:txBody>
      </p:sp>
      <p:sp>
        <p:nvSpPr>
          <p:cNvPr id="4" name="Date Placeholder 3">
            <a:extLst>
              <a:ext uri="{FF2B5EF4-FFF2-40B4-BE49-F238E27FC236}">
                <a16:creationId xmlns:a16="http://schemas.microsoft.com/office/drawing/2014/main" id="{8379CC87-3318-884E-75B2-5799FA3E2B6C}"/>
              </a:ext>
            </a:extLst>
          </p:cNvPr>
          <p:cNvSpPr>
            <a:spLocks noGrp="1"/>
          </p:cNvSpPr>
          <p:nvPr>
            <p:ph type="dt" sz="half" idx="10"/>
          </p:nvPr>
        </p:nvSpPr>
        <p:spPr>
          <a:xfrm>
            <a:off x="7483624" y="6170613"/>
            <a:ext cx="1715877" cy="457200"/>
          </a:xfrm>
        </p:spPr>
        <p:txBody>
          <a:bodyPr vert="horz" lIns="109728" tIns="109728" rIns="109728" bIns="91440" rtlCol="0" anchor="ctr">
            <a:normAutofit/>
          </a:bodyPr>
          <a:lstStyle/>
          <a:p>
            <a:pPr>
              <a:spcAft>
                <a:spcPts val="600"/>
              </a:spcAft>
            </a:pPr>
            <a:r>
              <a:rPr lang="en-US" spc="150">
                <a:solidFill>
                  <a:schemeClr val="tx1">
                    <a:lumMod val="75000"/>
                    <a:lumOff val="25000"/>
                  </a:schemeClr>
                </a:solidFill>
              </a:rPr>
              <a:t>2/3/20XX</a:t>
            </a:r>
          </a:p>
        </p:txBody>
      </p:sp>
      <p:sp>
        <p:nvSpPr>
          <p:cNvPr id="6" name="Slide Number Placeholder 5">
            <a:extLst>
              <a:ext uri="{FF2B5EF4-FFF2-40B4-BE49-F238E27FC236}">
                <a16:creationId xmlns:a16="http://schemas.microsoft.com/office/drawing/2014/main" id="{567BED28-572B-AED8-A8FD-047764AA6C42}"/>
              </a:ext>
            </a:extLst>
          </p:cNvPr>
          <p:cNvSpPr>
            <a:spLocks noGrp="1"/>
          </p:cNvSpPr>
          <p:nvPr>
            <p:ph type="sldNum" sz="quarter" idx="12"/>
          </p:nvPr>
        </p:nvSpPr>
        <p:spPr>
          <a:xfrm>
            <a:off x="10853744" y="6170490"/>
            <a:ext cx="1188720" cy="457200"/>
          </a:xfrm>
        </p:spPr>
        <p:txBody>
          <a:bodyPr vert="horz" lIns="109728" tIns="109728" rIns="109728" bIns="91440" rtlCol="0" anchor="b">
            <a:normAutofit/>
          </a:bodyPr>
          <a:lstStyle/>
          <a:p>
            <a:pPr algn="l">
              <a:spcAft>
                <a:spcPts val="600"/>
              </a:spcAft>
            </a:pPr>
            <a:fld id="{FAEF9944-A4F6-4C59-AEBD-678D6480B8EA}" type="slidenum">
              <a:rPr lang="en-US">
                <a:solidFill>
                  <a:srgbClr val="FFFFFF"/>
                </a:solidFill>
              </a:rPr>
              <a:pPr algn="l">
                <a:spcAft>
                  <a:spcPts val="600"/>
                </a:spcAft>
              </a:pPr>
              <a:t>18</a:t>
            </a:fld>
            <a:endParaRPr lang="en-US">
              <a:solidFill>
                <a:srgbClr val="FFFFFF"/>
              </a:solidFill>
            </a:endParaRPr>
          </a:p>
        </p:txBody>
      </p:sp>
    </p:spTree>
    <p:extLst>
      <p:ext uri="{BB962C8B-B14F-4D97-AF65-F5344CB8AC3E}">
        <p14:creationId xmlns:p14="http://schemas.microsoft.com/office/powerpoint/2010/main" val="330628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447779" y="339137"/>
            <a:ext cx="4754535" cy="681801"/>
          </a:xfrm>
        </p:spPr>
        <p:txBody>
          <a:bodyPr anchor="b">
            <a:normAutofit fontScale="90000"/>
          </a:bodyPr>
          <a:lstStyle/>
          <a:p>
            <a:r>
              <a:rPr lang="en-IN" sz="3600" u="sng" dirty="0">
                <a:solidFill>
                  <a:schemeClr val="tx1">
                    <a:lumMod val="85000"/>
                    <a:lumOff val="15000"/>
                  </a:schemeClr>
                </a:solidFill>
                <a:effectLst>
                  <a:outerShdw blurRad="38100" dist="38100" dir="2700000" algn="tl">
                    <a:srgbClr val="000000">
                      <a:alpha val="43137"/>
                    </a:srgbClr>
                  </a:outerShdw>
                </a:effectLst>
              </a:rPr>
              <a:t>Table Of Contents </a:t>
            </a:r>
            <a:r>
              <a:rPr lang="en-IN" sz="3200" u="sng" dirty="0"/>
              <a:t>:</a:t>
            </a:r>
            <a:endParaRPr lang="en-US" dirty="0"/>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520018" y="1190705"/>
            <a:ext cx="3016254" cy="4949295"/>
          </a:xfrm>
        </p:spPr>
        <p:txBody>
          <a:bodyPr>
            <a:normAutofit fontScale="77500" lnSpcReduction="20000"/>
          </a:bodyPr>
          <a:lstStyle/>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Introduction</a:t>
            </a: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Literature Review</a:t>
            </a: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Motivation</a:t>
            </a: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Existing Issues</a:t>
            </a: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Problem  Statements</a:t>
            </a:r>
          </a:p>
          <a:p>
            <a:pPr marL="285750" indent="-285750">
              <a:buFont typeface="Arial" panose="020B0604020202020204" pitchFamily="34" charset="0"/>
              <a:buChar char="•"/>
            </a:pPr>
            <a:r>
              <a:rPr lang="en-IN" sz="3000" dirty="0">
                <a:latin typeface="Bahnschrift Condensed" panose="020B0502040204020203" pitchFamily="34" charset="0"/>
              </a:rPr>
              <a:t>Necessary Packages</a:t>
            </a:r>
          </a:p>
          <a:p>
            <a:pPr marL="285750" indent="-285750">
              <a:buFont typeface="Arial" panose="020B0604020202020204" pitchFamily="34" charset="0"/>
              <a:buChar char="•"/>
            </a:pPr>
            <a:r>
              <a:rPr lang="en-IN" sz="3000" dirty="0">
                <a:latin typeface="Bahnschrift Condensed" panose="020B0502040204020203" pitchFamily="34" charset="0"/>
              </a:rPr>
              <a:t>Algorithm’s </a:t>
            </a:r>
            <a:endParaRPr lang="en-IN" sz="3000" dirty="0">
              <a:solidFill>
                <a:schemeClr val="tx1">
                  <a:lumMod val="75000"/>
                  <a:lumOff val="25000"/>
                </a:schemeClr>
              </a:solidFill>
              <a:latin typeface="Bahnschrift Condensed" panose="020B0502040204020203" pitchFamily="34" charset="0"/>
            </a:endParaRP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Objectives</a:t>
            </a:r>
          </a:p>
          <a:p>
            <a:pPr marL="285750" indent="-285750">
              <a:buFont typeface="Arial" panose="020B0604020202020204" pitchFamily="34" charset="0"/>
              <a:buChar char="•"/>
            </a:pPr>
            <a:r>
              <a:rPr lang="en-IN" sz="3000" dirty="0">
                <a:solidFill>
                  <a:schemeClr val="tx1">
                    <a:lumMod val="75000"/>
                    <a:lumOff val="25000"/>
                  </a:schemeClr>
                </a:solidFill>
                <a:latin typeface="Bahnschrift Condensed" panose="020B0502040204020203" pitchFamily="34" charset="0"/>
              </a:rPr>
              <a:t>References</a:t>
            </a:r>
          </a:p>
          <a:p>
            <a:endParaRPr lang="en-US" dirty="0"/>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a:xfrm>
            <a:off x="8851038" y="0"/>
            <a:ext cx="3340810" cy="2805344"/>
          </a:xfrm>
        </p:spPr>
      </p:pic>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a:xfrm>
            <a:off x="6381960" y="3374037"/>
            <a:ext cx="5810040" cy="3483963"/>
          </a:xfrm>
        </p:spPr>
      </p:pic>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5584541" y="207606"/>
            <a:ext cx="3413254" cy="586944"/>
          </a:xfrm>
        </p:spPr>
        <p:txBody>
          <a:bodyPr anchor="b">
            <a:normAutofit fontScale="90000"/>
          </a:bodyPr>
          <a:lstStyle/>
          <a:p>
            <a:r>
              <a:rPr lang="en-US" u="sng" dirty="0"/>
              <a:t>Introduction</a:t>
            </a:r>
            <a:r>
              <a:rPr lang="en-US" dirty="0"/>
              <a:t> :</a:t>
            </a:r>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a:xfrm>
            <a:off x="0" y="0"/>
            <a:ext cx="2454053" cy="3175473"/>
          </a:xfrm>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a:xfrm>
            <a:off x="3350849" y="1264704"/>
            <a:ext cx="2233692" cy="2164296"/>
          </a:xfrm>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a:xfrm>
            <a:off x="6053374" y="840572"/>
            <a:ext cx="6135667" cy="6027325"/>
          </a:xfrm>
        </p:spPr>
        <p:txBody>
          <a:bodyPr vert="horz" lIns="109728" tIns="109728" rIns="109728" bIns="91440" rtlCol="0" anchor="t">
            <a:normAutofit fontScale="92500" lnSpcReduction="10000"/>
          </a:bodyPr>
          <a:lstStyle/>
          <a:p>
            <a:r>
              <a:rPr lang="en-US" dirty="0"/>
              <a:t> In general, agriculture is the backbone of India and also plays an important role in the Indian economy by providing a certain percentage of domestic products to ensure food security.</a:t>
            </a:r>
          </a:p>
          <a:p>
            <a:pPr marL="285750" indent="-285750">
              <a:buFont typeface="Arial" panose="020B0604020202020204" pitchFamily="34" charset="0"/>
              <a:buChar char="•"/>
            </a:pPr>
            <a:r>
              <a:rPr lang="en-US" dirty="0"/>
              <a:t>Agriculture plays a critical role in the entire life of an  economy. Choosing the wrong crop for the farmer results in significant losses. Therefore, the problem with this approach is addressed to agricultural accuracy.</a:t>
            </a:r>
          </a:p>
          <a:p>
            <a:pPr marL="285750" indent="-285750">
              <a:buFont typeface="Arial" panose="020B0604020202020204" pitchFamily="34" charset="0"/>
              <a:buChar char="•"/>
            </a:pPr>
            <a:r>
              <a:rPr lang="en-US" dirty="0"/>
              <a:t> But now-a-days, food production and prediction is getting depleted due to excess of some crops and lack of other crops, which will adversely affect the economy of farmers by getting a poor yield and also help the farmers to remain less familiar in forecasting the future crops. This  work helps the beginner farmer in such a way to guide them by predicting the crop by analyzing the past data.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787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10955B9-D36A-D263-B653-139B91F63249}"/>
              </a:ext>
            </a:extLst>
          </p:cNvPr>
          <p:cNvSpPr>
            <a:spLocks noGrp="1"/>
          </p:cNvSpPr>
          <p:nvPr>
            <p:ph idx="1"/>
          </p:nvPr>
        </p:nvSpPr>
        <p:spPr>
          <a:xfrm>
            <a:off x="5985672" y="1210094"/>
            <a:ext cx="5877019" cy="5078027"/>
          </a:xfrm>
        </p:spPr>
        <p:txBody>
          <a:bodyPr>
            <a:normAutofit lnSpcReduction="10000"/>
          </a:bodyPr>
          <a:lstStyle/>
          <a:p>
            <a:pPr marL="285750" indent="-285750">
              <a:buFont typeface="Arial" panose="020B0604020202020204" pitchFamily="34" charset="0"/>
              <a:buChar char="•"/>
            </a:pPr>
            <a:r>
              <a:rPr lang="en-US" dirty="0"/>
              <a:t>Farmers are growing the same crops repeatedly without trying a new variety of crops and they are applying fertilizers in random quantities without knowing the efficient content and quantity. So, this is directly affecting crop yield and also causes soil acidification and damages the top layer.</a:t>
            </a:r>
          </a:p>
          <a:p>
            <a:pPr marL="285750" indent="-285750">
              <a:buFont typeface="Arial" panose="020B0604020202020204" pitchFamily="34" charset="0"/>
              <a:buChar char="•"/>
            </a:pPr>
            <a:r>
              <a:rPr lang="en-US" dirty="0"/>
              <a:t>In India only 51.09% is suitable for agriculture and one third(approx. 5 billion hectares) of world’s is suitable for cropping.</a:t>
            </a:r>
          </a:p>
          <a:p>
            <a:pPr marL="285750" indent="-285750">
              <a:buFont typeface="Arial" panose="020B0604020202020204" pitchFamily="34" charset="0"/>
              <a:buChar char="•"/>
            </a:pPr>
            <a:r>
              <a:rPr lang="en-US" dirty="0"/>
              <a:t>This research will predict which crop can get a huge demand and also give the profit to the farmers in such a way to guide them for sowing the reasonable crops.</a:t>
            </a:r>
            <a:endParaRPr lang="en-IN" dirty="0"/>
          </a:p>
        </p:txBody>
      </p:sp>
      <p:pic>
        <p:nvPicPr>
          <p:cNvPr id="29" name="Picture 28">
            <a:extLst>
              <a:ext uri="{FF2B5EF4-FFF2-40B4-BE49-F238E27FC236}">
                <a16:creationId xmlns:a16="http://schemas.microsoft.com/office/drawing/2014/main" id="{26A9B628-E311-9DE2-41EE-3A3343172BC2}"/>
              </a:ext>
            </a:extLst>
          </p:cNvPr>
          <p:cNvPicPr>
            <a:picLocks noChangeAspect="1"/>
          </p:cNvPicPr>
          <p:nvPr/>
        </p:nvPicPr>
        <p:blipFill>
          <a:blip r:embed="rId2"/>
          <a:stretch>
            <a:fillRect/>
          </a:stretch>
        </p:blipFill>
        <p:spPr>
          <a:xfrm>
            <a:off x="64729" y="20932"/>
            <a:ext cx="2456901" cy="3176291"/>
          </a:xfrm>
          <a:prstGeom prst="rect">
            <a:avLst/>
          </a:prstGeom>
        </p:spPr>
      </p:pic>
      <p:pic>
        <p:nvPicPr>
          <p:cNvPr id="30" name="Picture Placeholder 24" descr="A picture containing person, wheel barrow, plants, green, vegetable">
            <a:extLst>
              <a:ext uri="{FF2B5EF4-FFF2-40B4-BE49-F238E27FC236}">
                <a16:creationId xmlns:a16="http://schemas.microsoft.com/office/drawing/2014/main" id="{4E2BAB0C-1F73-75FD-93AA-EE451C8AC86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568" b="568"/>
          <a:stretch/>
        </p:blipFill>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pic>
      <p:pic>
        <p:nvPicPr>
          <p:cNvPr id="40" name="Picture 39">
            <a:extLst>
              <a:ext uri="{FF2B5EF4-FFF2-40B4-BE49-F238E27FC236}">
                <a16:creationId xmlns:a16="http://schemas.microsoft.com/office/drawing/2014/main" id="{8CDA4896-1DC0-69FE-37EF-A37DF7BC8A05}"/>
              </a:ext>
            </a:extLst>
          </p:cNvPr>
          <p:cNvPicPr>
            <a:picLocks noChangeAspect="1"/>
          </p:cNvPicPr>
          <p:nvPr/>
        </p:nvPicPr>
        <p:blipFill rotWithShape="1">
          <a:blip r:embed="rId4"/>
          <a:srcRect l="30124" t="27751" r="29814" b="27940"/>
          <a:stretch/>
        </p:blipFill>
        <p:spPr>
          <a:xfrm>
            <a:off x="3622089" y="1491448"/>
            <a:ext cx="1624614" cy="1633492"/>
          </a:xfrm>
          <a:prstGeom prst="rect">
            <a:avLst/>
          </a:prstGeom>
        </p:spPr>
      </p:pic>
    </p:spTree>
    <p:extLst>
      <p:ext uri="{BB962C8B-B14F-4D97-AF65-F5344CB8AC3E}">
        <p14:creationId xmlns:p14="http://schemas.microsoft.com/office/powerpoint/2010/main" val="184782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planting seedling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 b="3"/>
          <a:stretch/>
        </p:blipFill>
        <p:spPr>
          <a:xfrm>
            <a:off x="4534523" y="0"/>
            <a:ext cx="7657477" cy="6858000"/>
          </a:xfrm>
        </p:spPr>
      </p:pic>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a:xfrm>
            <a:off x="180719" y="88776"/>
            <a:ext cx="5915281" cy="764251"/>
          </a:xfrm>
        </p:spPr>
        <p:txBody>
          <a:bodyPr anchor="b">
            <a:noAutofit/>
          </a:bodyPr>
          <a:lstStyle/>
          <a:p>
            <a:r>
              <a:rPr lang="en-US" sz="3200" dirty="0">
                <a:latin typeface="+mn-lt"/>
              </a:rPr>
              <a:t> Problem </a:t>
            </a:r>
            <a:r>
              <a:rPr lang="en-US" sz="3200" dirty="0">
                <a:latin typeface="Meiryo"/>
                <a:ea typeface="Meiryo"/>
              </a:rPr>
              <a:t>Statement</a:t>
            </a:r>
            <a:r>
              <a:rPr lang="en-US" sz="3200" dirty="0">
                <a:latin typeface="Bahnschrift Light SemiCondensed"/>
              </a:rPr>
              <a:t>:</a:t>
            </a:r>
          </a:p>
        </p:txBody>
      </p:sp>
      <p:sp>
        <p:nvSpPr>
          <p:cNvPr id="3" name="Subtitle 2">
            <a:extLst>
              <a:ext uri="{FF2B5EF4-FFF2-40B4-BE49-F238E27FC236}">
                <a16:creationId xmlns:a16="http://schemas.microsoft.com/office/drawing/2014/main" id="{CE24BAAE-F3C2-4167-8E55-3D4A3B8F9FD0}"/>
              </a:ext>
            </a:extLst>
          </p:cNvPr>
          <p:cNvSpPr>
            <a:spLocks noGrp="1"/>
          </p:cNvSpPr>
          <p:nvPr>
            <p:ph type="subTitle" idx="1"/>
          </p:nvPr>
        </p:nvSpPr>
        <p:spPr>
          <a:xfrm>
            <a:off x="419536" y="1188169"/>
            <a:ext cx="6383045" cy="4674932"/>
          </a:xfrm>
        </p:spPr>
        <p:txBody>
          <a:bodyPr vert="horz" lIns="109728" tIns="109728" rIns="109728" bIns="91440" rtlCol="0" anchor="t">
            <a:noAutofit/>
          </a:bodyPr>
          <a:lstStyle/>
          <a:p>
            <a:pPr marL="285750" indent="-285750">
              <a:buFont typeface="Arial" panose="020B0604020202020204" pitchFamily="34" charset="0"/>
              <a:buChar char="•"/>
            </a:pPr>
            <a:r>
              <a:rPr lang="en-US" dirty="0"/>
              <a:t>Agriculture Crop Prediction and Analysis and Recommendation of Next Crop</a:t>
            </a:r>
            <a:endParaRPr lang="en-US" i="0" dirty="0">
              <a:ea typeface="Meiryo"/>
            </a:endParaRPr>
          </a:p>
          <a:p>
            <a:pPr marL="285750" indent="-285750">
              <a:buFont typeface="Arial" panose="020B0604020202020204" pitchFamily="34" charset="0"/>
              <a:buChar char="•"/>
            </a:pPr>
            <a:r>
              <a:rPr lang="en-US" dirty="0"/>
              <a:t>Farmers are facing losses due excess production or lack of production on a particular crop. By this problem not only farmers but also common people, Government, etc. are facing troubles.</a:t>
            </a:r>
            <a:endParaRPr lang="en-US" i="0" dirty="0">
              <a:ea typeface="Meiryo"/>
            </a:endParaRPr>
          </a:p>
          <a:p>
            <a:pPr marL="285750" indent="-285750">
              <a:buFont typeface="Arial" panose="020B0604020202020204" pitchFamily="34" charset="0"/>
              <a:buChar char="•"/>
            </a:pPr>
            <a:r>
              <a:rPr lang="en-US" dirty="0"/>
              <a:t>The main objective of this project is to predict crops and the analysis of past crops which can be extremely useful to the farmers in planning for better yield.</a:t>
            </a:r>
            <a:endParaRPr lang="en-US" i="0" dirty="0">
              <a:ea typeface="Meiryo"/>
            </a:endParaRPr>
          </a:p>
        </p:txBody>
      </p:sp>
    </p:spTree>
    <p:extLst>
      <p:ext uri="{BB962C8B-B14F-4D97-AF65-F5344CB8AC3E}">
        <p14:creationId xmlns:p14="http://schemas.microsoft.com/office/powerpoint/2010/main" val="3789343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person, plant, green, vegetable">
            <a:extLst>
              <a:ext uri="{FF2B5EF4-FFF2-40B4-BE49-F238E27FC236}">
                <a16:creationId xmlns:a16="http://schemas.microsoft.com/office/drawing/2014/main" id="{CAA82CD4-07C1-403F-9463-C28AF924A8E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 y="0"/>
            <a:ext cx="3284738" cy="6836833"/>
          </a:xfrm>
        </p:spPr>
      </p:pic>
      <p:pic>
        <p:nvPicPr>
          <p:cNvPr id="12" name="Picture Placeholder 11" descr="A picture containing person, plant, green, vegetable">
            <a:extLst>
              <a:ext uri="{FF2B5EF4-FFF2-40B4-BE49-F238E27FC236}">
                <a16:creationId xmlns:a16="http://schemas.microsoft.com/office/drawing/2014/main" id="{710A1955-F4D9-4D6A-8F17-5F7D9DC7721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989903" y="-139824"/>
            <a:ext cx="4202097" cy="6997824"/>
          </a:xfrm>
        </p:spPr>
      </p:pic>
      <p:sp>
        <p:nvSpPr>
          <p:cNvPr id="15" name="Title 14">
            <a:extLst>
              <a:ext uri="{FF2B5EF4-FFF2-40B4-BE49-F238E27FC236}">
                <a16:creationId xmlns:a16="http://schemas.microsoft.com/office/drawing/2014/main" id="{B2F2AFE2-8DC5-15C9-9BA0-449311B17121}"/>
              </a:ext>
            </a:extLst>
          </p:cNvPr>
          <p:cNvSpPr txBox="1">
            <a:spLocks noGrp="1"/>
          </p:cNvSpPr>
          <p:nvPr>
            <p:ph type="title"/>
          </p:nvPr>
        </p:nvSpPr>
        <p:spPr>
          <a:xfrm>
            <a:off x="2503505" y="592584"/>
            <a:ext cx="2746428" cy="730969"/>
          </a:xfrm>
          <a:prstGeom prst="rect">
            <a:avLst/>
          </a:prstGeom>
          <a:noFill/>
        </p:spPr>
        <p:txBody>
          <a:bodyPr wrap="square">
            <a:spAutoFit/>
          </a:bodyPr>
          <a:lstStyle/>
          <a:p>
            <a:r>
              <a:rPr lang="en-IN" sz="2800" u="sng" dirty="0">
                <a:solidFill>
                  <a:schemeClr val="tx1">
                    <a:lumMod val="75000"/>
                    <a:lumOff val="25000"/>
                  </a:schemeClr>
                </a:solidFill>
              </a:rPr>
              <a:t>Motivation</a:t>
            </a:r>
            <a:r>
              <a:rPr lang="en-IN" sz="2800" dirty="0">
                <a:solidFill>
                  <a:schemeClr val="tx1">
                    <a:lumMod val="75000"/>
                    <a:lumOff val="25000"/>
                  </a:schemeClr>
                </a:solidFill>
              </a:rPr>
              <a:t> :</a:t>
            </a:r>
            <a:endParaRPr lang="en-IN" sz="2800" dirty="0"/>
          </a:p>
        </p:txBody>
      </p:sp>
      <p:sp>
        <p:nvSpPr>
          <p:cNvPr id="6" name="Content Placeholder 5">
            <a:extLst>
              <a:ext uri="{FF2B5EF4-FFF2-40B4-BE49-F238E27FC236}">
                <a16:creationId xmlns:a16="http://schemas.microsoft.com/office/drawing/2014/main" id="{FA9407E4-4E3D-9A37-F116-7D00A445A28E}"/>
              </a:ext>
            </a:extLst>
          </p:cNvPr>
          <p:cNvSpPr>
            <a:spLocks noGrp="1"/>
          </p:cNvSpPr>
          <p:nvPr>
            <p:ph idx="1"/>
          </p:nvPr>
        </p:nvSpPr>
        <p:spPr>
          <a:xfrm>
            <a:off x="1953088" y="1323553"/>
            <a:ext cx="7973568" cy="5397678"/>
          </a:xfrm>
        </p:spPr>
        <p:txBody>
          <a:bodyPr vert="horz" lIns="109728" tIns="109728" rIns="109728" bIns="91440" rtlCol="0" anchor="t">
            <a:normAutofit lnSpcReduction="10000"/>
          </a:bodyPr>
          <a:lstStyle/>
          <a:p>
            <a:pPr marL="285750" indent="-285750">
              <a:buFont typeface="Arial" panose="020B0604020202020204" pitchFamily="34" charset="0"/>
              <a:buChar char="•"/>
            </a:pPr>
            <a:r>
              <a:rPr lang="en-US" sz="1200" dirty="0"/>
              <a:t> Across The Globe India Is The Second Largest Country having People more than 1.3 Billion. Many People Are Dependent On The Agriculture And it is the Main Resource.</a:t>
            </a:r>
          </a:p>
          <a:p>
            <a:pPr marL="285750" indent="-285750">
              <a:buFont typeface="Arial" panose="020B0604020202020204" pitchFamily="34" charset="0"/>
              <a:buChar char="•"/>
            </a:pPr>
            <a:r>
              <a:rPr lang="en-US" sz="1200" dirty="0"/>
              <a:t> In Agriculture Cultivation/Production Having More Problems. I want to solve this Big problem in India. which is useful to many people.</a:t>
            </a:r>
          </a:p>
          <a:p>
            <a:pPr marL="285750" indent="-285750">
              <a:buFont typeface="Arial" panose="020B0604020202020204" pitchFamily="34" charset="0"/>
              <a:buChar char="•"/>
            </a:pPr>
            <a:r>
              <a:rPr lang="en-US" sz="1200" dirty="0"/>
              <a:t>"</a:t>
            </a:r>
            <a:r>
              <a:rPr lang="en-US" sz="1200" b="1" dirty="0"/>
              <a:t>In 2020, between 720 and 811 million people faced hunger.</a:t>
            </a:r>
            <a:r>
              <a:rPr lang="en-US" sz="1200" dirty="0"/>
              <a:t>" (FAO, 2021).</a:t>
            </a:r>
          </a:p>
          <a:p>
            <a:pPr marL="285750" indent="-285750">
              <a:buFont typeface="Arial" panose="020B0604020202020204" pitchFamily="34" charset="0"/>
              <a:buChar char="•"/>
            </a:pPr>
            <a:r>
              <a:rPr lang="en-US" sz="1200" dirty="0"/>
              <a:t>World hunger is now increasing, after having declined for a decade. This trend is expected to last, while being amplified by the alarming population increase.</a:t>
            </a:r>
          </a:p>
          <a:p>
            <a:pPr marL="285750" indent="-285750">
              <a:buFont typeface="Arial" panose="020B0604020202020204" pitchFamily="34" charset="0"/>
              <a:buChar char="•"/>
            </a:pPr>
            <a:r>
              <a:rPr lang="en-US" sz="1200" dirty="0"/>
              <a:t>We need bold actions!</a:t>
            </a:r>
          </a:p>
          <a:p>
            <a:pPr marL="285750" indent="-285750">
              <a:buFont typeface="Arial" panose="020B0604020202020204" pitchFamily="34" charset="0"/>
              <a:buChar char="•"/>
            </a:pPr>
            <a:r>
              <a:rPr lang="en-US" sz="1200" dirty="0"/>
              <a:t>"In 2030, almost 660 million people may still be hungry. Hunger will not be eradicated by 2030 unless bold efforts are implemented to expedite progress, particularly actions to address significant causes of food insecurity that influence millions of people's access to food (FAO, 2021).</a:t>
            </a:r>
          </a:p>
          <a:p>
            <a:pPr marL="285750" indent="-285750">
              <a:buFont typeface="Arial" panose="020B0604020202020204" pitchFamily="34" charset="0"/>
              <a:buChar char="•"/>
            </a:pPr>
            <a:r>
              <a:rPr lang="en-US" sz="1200" dirty="0"/>
              <a:t>GDP In Indian Agriculture Sector:</a:t>
            </a:r>
          </a:p>
          <a:p>
            <a:pPr lvl="1"/>
            <a:r>
              <a:rPr lang="en-US" sz="1100" dirty="0"/>
              <a:t>        </a:t>
            </a:r>
            <a:r>
              <a:rPr lang="en-US" sz="1200" dirty="0"/>
              <a:t>2005</a:t>
            </a:r>
            <a:r>
              <a:rPr lang="en-US" sz="1400" dirty="0"/>
              <a:t> - </a:t>
            </a:r>
            <a:r>
              <a:rPr lang="en-US" sz="1200" dirty="0"/>
              <a:t>17.2</a:t>
            </a:r>
            <a:r>
              <a:rPr lang="en-US" sz="1400" dirty="0"/>
              <a:t> </a:t>
            </a:r>
            <a:r>
              <a:rPr lang="en-US" sz="1200" dirty="0"/>
              <a:t>%</a:t>
            </a:r>
          </a:p>
          <a:p>
            <a:r>
              <a:rPr lang="en-US" sz="1200" dirty="0"/>
              <a:t>       2012 -11.1 %</a:t>
            </a:r>
          </a:p>
          <a:p>
            <a:r>
              <a:rPr lang="en-US" sz="1200" dirty="0"/>
              <a:t>       2018 – 5 %</a:t>
            </a:r>
          </a:p>
          <a:p>
            <a:r>
              <a:rPr lang="en-US" sz="1200" dirty="0"/>
              <a:t>       2020 – 1% </a:t>
            </a:r>
          </a:p>
          <a:p>
            <a:pPr marL="285750" indent="-285750">
              <a:buFont typeface="Arial" panose="020B0604020202020204" pitchFamily="34" charset="0"/>
              <a:buChar char="•"/>
            </a:pPr>
            <a:endParaRPr lang="en-IN" sz="1200" dirty="0"/>
          </a:p>
        </p:txBody>
      </p:sp>
    </p:spTree>
    <p:extLst>
      <p:ext uri="{BB962C8B-B14F-4D97-AF65-F5344CB8AC3E}">
        <p14:creationId xmlns:p14="http://schemas.microsoft.com/office/powerpoint/2010/main" val="19336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2DD430B-10C1-0690-75D9-BE177C090512}"/>
              </a:ext>
            </a:extLst>
          </p:cNvPr>
          <p:cNvSpPr>
            <a:spLocks noGrp="1"/>
          </p:cNvSpPr>
          <p:nvPr>
            <p:ph type="dt" sz="half" idx="10"/>
          </p:nvPr>
        </p:nvSpPr>
        <p:spPr/>
        <p:txBody>
          <a:bodyPr/>
          <a:lstStyle/>
          <a:p>
            <a:r>
              <a:rPr lang="en-US"/>
              <a:t>2/3/20XX</a:t>
            </a:r>
            <a:endParaRPr lang="en-US" dirty="0"/>
          </a:p>
        </p:txBody>
      </p:sp>
      <p:sp>
        <p:nvSpPr>
          <p:cNvPr id="7" name="Slide Number Placeholder 6">
            <a:extLst>
              <a:ext uri="{FF2B5EF4-FFF2-40B4-BE49-F238E27FC236}">
                <a16:creationId xmlns:a16="http://schemas.microsoft.com/office/drawing/2014/main" id="{8F2D1C6D-4919-43AF-9398-72E41C0A9AAC}"/>
              </a:ext>
            </a:extLst>
          </p:cNvPr>
          <p:cNvSpPr>
            <a:spLocks noGrp="1"/>
          </p:cNvSpPr>
          <p:nvPr>
            <p:ph type="sldNum" sz="quarter" idx="12"/>
          </p:nvPr>
        </p:nvSpPr>
        <p:spPr/>
        <p:txBody>
          <a:bodyPr/>
          <a:lstStyle/>
          <a:p>
            <a:pPr algn="ctr"/>
            <a:fld id="{FAEF9944-A4F6-4C59-AEBD-678D6480B8EA}" type="slidenum">
              <a:rPr lang="en-US" smtClean="0"/>
              <a:pPr algn="ctr"/>
              <a:t>7</a:t>
            </a:fld>
            <a:endParaRPr lang="en-US" dirty="0"/>
          </a:p>
        </p:txBody>
      </p:sp>
      <p:pic>
        <p:nvPicPr>
          <p:cNvPr id="11" name="Picture 10">
            <a:extLst>
              <a:ext uri="{FF2B5EF4-FFF2-40B4-BE49-F238E27FC236}">
                <a16:creationId xmlns:a16="http://schemas.microsoft.com/office/drawing/2014/main" id="{090CBD70-D983-196B-88E2-0BD4484BA445}"/>
              </a:ext>
            </a:extLst>
          </p:cNvPr>
          <p:cNvPicPr>
            <a:picLocks noChangeAspect="1"/>
          </p:cNvPicPr>
          <p:nvPr/>
        </p:nvPicPr>
        <p:blipFill rotWithShape="1">
          <a:blip r:embed="rId2"/>
          <a:srcRect r="-198"/>
          <a:stretch/>
        </p:blipFill>
        <p:spPr>
          <a:xfrm>
            <a:off x="4403325" y="88346"/>
            <a:ext cx="6447284" cy="3385986"/>
          </a:xfrm>
          <a:prstGeom prst="rect">
            <a:avLst/>
          </a:prstGeom>
        </p:spPr>
      </p:pic>
      <p:pic>
        <p:nvPicPr>
          <p:cNvPr id="13" name="Picture 12">
            <a:extLst>
              <a:ext uri="{FF2B5EF4-FFF2-40B4-BE49-F238E27FC236}">
                <a16:creationId xmlns:a16="http://schemas.microsoft.com/office/drawing/2014/main" id="{4211CDB4-315F-D1C5-2482-72AF396CAE8B}"/>
              </a:ext>
            </a:extLst>
          </p:cNvPr>
          <p:cNvPicPr>
            <a:picLocks noChangeAspect="1"/>
          </p:cNvPicPr>
          <p:nvPr/>
        </p:nvPicPr>
        <p:blipFill>
          <a:blip r:embed="rId3"/>
          <a:stretch>
            <a:fillRect/>
          </a:stretch>
        </p:blipFill>
        <p:spPr>
          <a:xfrm>
            <a:off x="283430" y="103368"/>
            <a:ext cx="3660331" cy="3370963"/>
          </a:xfrm>
          <a:prstGeom prst="rect">
            <a:avLst/>
          </a:prstGeom>
        </p:spPr>
      </p:pic>
      <p:pic>
        <p:nvPicPr>
          <p:cNvPr id="17" name="Picture 16">
            <a:extLst>
              <a:ext uri="{FF2B5EF4-FFF2-40B4-BE49-F238E27FC236}">
                <a16:creationId xmlns:a16="http://schemas.microsoft.com/office/drawing/2014/main" id="{6CDED7AA-BF66-9F06-793B-71E612B6A1C3}"/>
              </a:ext>
            </a:extLst>
          </p:cNvPr>
          <p:cNvPicPr>
            <a:picLocks noChangeAspect="1"/>
          </p:cNvPicPr>
          <p:nvPr/>
        </p:nvPicPr>
        <p:blipFill>
          <a:blip r:embed="rId4"/>
          <a:stretch>
            <a:fillRect/>
          </a:stretch>
        </p:blipFill>
        <p:spPr>
          <a:xfrm>
            <a:off x="0" y="3754313"/>
            <a:ext cx="5468644" cy="3103688"/>
          </a:xfrm>
          <a:prstGeom prst="rect">
            <a:avLst/>
          </a:prstGeom>
        </p:spPr>
      </p:pic>
      <p:pic>
        <p:nvPicPr>
          <p:cNvPr id="21" name="Picture 20">
            <a:extLst>
              <a:ext uri="{FF2B5EF4-FFF2-40B4-BE49-F238E27FC236}">
                <a16:creationId xmlns:a16="http://schemas.microsoft.com/office/drawing/2014/main" id="{3E130385-5486-237F-A48A-51D22DB8A4D3}"/>
              </a:ext>
            </a:extLst>
          </p:cNvPr>
          <p:cNvPicPr>
            <a:picLocks noChangeAspect="1"/>
          </p:cNvPicPr>
          <p:nvPr/>
        </p:nvPicPr>
        <p:blipFill>
          <a:blip r:embed="rId5"/>
          <a:stretch>
            <a:fillRect/>
          </a:stretch>
        </p:blipFill>
        <p:spPr>
          <a:xfrm>
            <a:off x="5765129" y="3754312"/>
            <a:ext cx="5225426" cy="3015343"/>
          </a:xfrm>
          <a:prstGeom prst="rect">
            <a:avLst/>
          </a:prstGeom>
        </p:spPr>
      </p:pic>
    </p:spTree>
    <p:extLst>
      <p:ext uri="{BB962C8B-B14F-4D97-AF65-F5344CB8AC3E}">
        <p14:creationId xmlns:p14="http://schemas.microsoft.com/office/powerpoint/2010/main" val="258441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a:xfrm>
            <a:off x="142044" y="0"/>
            <a:ext cx="3941684" cy="849754"/>
          </a:xfrm>
        </p:spPr>
        <p:txBody>
          <a:bodyPr anchor="b">
            <a:noAutofit/>
          </a:bodyPr>
          <a:lstStyle/>
          <a:p>
            <a:r>
              <a:rPr lang="en-IN" sz="2800" u="sng" dirty="0">
                <a:solidFill>
                  <a:schemeClr val="tx1">
                    <a:lumMod val="75000"/>
                    <a:lumOff val="25000"/>
                  </a:schemeClr>
                </a:solidFill>
              </a:rPr>
              <a:t> Literature Review </a:t>
            </a:r>
            <a:r>
              <a:rPr lang="en-IN" sz="3600" u="sng" dirty="0">
                <a:solidFill>
                  <a:schemeClr val="tx1">
                    <a:lumMod val="75000"/>
                    <a:lumOff val="25000"/>
                  </a:schemeClr>
                </a:solidFill>
                <a:latin typeface="Bahnschrift" panose="020B0502040204020203" pitchFamily="34" charset="0"/>
              </a:rPr>
              <a:t>:</a:t>
            </a:r>
            <a:endParaRPr lang="en-US" sz="3600" u="sng" dirty="0">
              <a:latin typeface="Bahnschrift" panose="020B0502040204020203" pitchFamily="34" charset="0"/>
            </a:endParaRPr>
          </a:p>
        </p:txBody>
      </p:sp>
      <p:pic>
        <p:nvPicPr>
          <p:cNvPr id="23" name="Picture Placeholder 22" descr="Seedling soil in the sunlight">
            <a:extLst>
              <a:ext uri="{FF2B5EF4-FFF2-40B4-BE49-F238E27FC236}">
                <a16:creationId xmlns:a16="http://schemas.microsoft.com/office/drawing/2014/main" id="{2D95C522-0673-42BF-B02A-D92BB4AA3D3A}"/>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3692117"/>
            <a:ext cx="12192000" cy="3165884"/>
          </a:xfrm>
        </p:spPr>
      </p:pic>
      <p:sp>
        <p:nvSpPr>
          <p:cNvPr id="7" name="Content Placeholder 6">
            <a:extLst>
              <a:ext uri="{FF2B5EF4-FFF2-40B4-BE49-F238E27FC236}">
                <a16:creationId xmlns:a16="http://schemas.microsoft.com/office/drawing/2014/main" id="{46D5F422-4939-0818-D1BC-F87CF38724FB}"/>
              </a:ext>
            </a:extLst>
          </p:cNvPr>
          <p:cNvSpPr>
            <a:spLocks noGrp="1"/>
          </p:cNvSpPr>
          <p:nvPr>
            <p:ph idx="1"/>
          </p:nvPr>
        </p:nvSpPr>
        <p:spPr>
          <a:xfrm>
            <a:off x="1003177" y="1160052"/>
            <a:ext cx="10351363" cy="2888165"/>
          </a:xfrm>
        </p:spPr>
        <p:txBody>
          <a:bodyPr vert="horz" lIns="109728" tIns="109728" rIns="109728" bIns="91440" rtlCol="0" anchor="t">
            <a:normAutofit/>
          </a:bodyPr>
          <a:lstStyle/>
          <a:p>
            <a:pPr marL="285750" indent="-285750">
              <a:buFont typeface="Arial" panose="020B0604020202020204" pitchFamily="34" charset="0"/>
              <a:buChar char="•"/>
            </a:pPr>
            <a:r>
              <a:rPr lang="en-IN" dirty="0"/>
              <a:t> Niketa Gandhi ," Rice Crop Yield Forecasting of Tropical Wet and Dry Climatic Zone of India Using Data Mining Techniques", IEEE International Conference on Advances in Computer Applications (ICACA) , 2016.</a:t>
            </a:r>
          </a:p>
          <a:p>
            <a:pPr marL="285750" indent="-285750">
              <a:buFont typeface="Arial" panose="020B0604020202020204" pitchFamily="34" charset="0"/>
              <a:buChar char="•"/>
            </a:pPr>
            <a:r>
              <a:rPr lang="en-IN" dirty="0"/>
              <a:t>  Jharna Majumdar, Sneha </a:t>
            </a:r>
            <a:r>
              <a:rPr lang="en-IN" err="1"/>
              <a:t>Naraseeyappa</a:t>
            </a:r>
            <a:r>
              <a:rPr lang="en-IN" dirty="0"/>
              <a:t> and Shilpa </a:t>
            </a:r>
            <a:r>
              <a:rPr lang="en-IN" err="1"/>
              <a:t>Ankalaki</a:t>
            </a:r>
            <a:r>
              <a:rPr lang="en-IN" dirty="0"/>
              <a:t>, Analysis of    agriculture data using data mining techniques: application of big data, Springer journal,2017.</a:t>
            </a:r>
          </a:p>
          <a:p>
            <a:pPr marL="285750" indent="-285750">
              <a:buFont typeface="Arial" panose="020B0604020202020204" pitchFamily="34" charset="0"/>
              <a:buChar char="•"/>
            </a:pPr>
            <a:r>
              <a:rPr lang="en-IN" dirty="0">
                <a:ea typeface="+mn-lt"/>
                <a:cs typeface="+mn-lt"/>
                <a:hlinkClick r:id="rId4"/>
              </a:rPr>
              <a:t>https://www.ijraset.com/research-paper/agriculture-crop-yield-prediction-using-ml</a:t>
            </a:r>
            <a:endParaRPr lang="en-IN">
              <a:ea typeface="+mn-lt"/>
              <a:cs typeface="+mn-lt"/>
            </a:endParaRPr>
          </a:p>
          <a:p>
            <a:pPr marL="285750" indent="-285750">
              <a:buFont typeface="Arial" panose="020B0604020202020204" pitchFamily="34" charset="0"/>
              <a:buChar char="•"/>
            </a:pPr>
            <a:endParaRPr lang="en-IN" dirty="0">
              <a:ea typeface="Meiryo"/>
            </a:endParaRPr>
          </a:p>
        </p:txBody>
      </p:sp>
    </p:spTree>
    <p:extLst>
      <p:ext uri="{BB962C8B-B14F-4D97-AF65-F5344CB8AC3E}">
        <p14:creationId xmlns:p14="http://schemas.microsoft.com/office/powerpoint/2010/main" val="173143161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229216" y="971272"/>
            <a:ext cx="3730891" cy="1448725"/>
          </a:xfrm>
        </p:spPr>
        <p:txBody>
          <a:bodyPr>
            <a:noAutofit/>
          </a:bodyPr>
          <a:lstStyle/>
          <a:p>
            <a:r>
              <a:rPr lang="en-IN" sz="2400" dirty="0"/>
              <a:t> Existing System &amp; </a:t>
            </a:r>
            <a:br>
              <a:rPr lang="en-IN" sz="2400" dirty="0"/>
            </a:br>
            <a:r>
              <a:rPr lang="en-IN" sz="2400" dirty="0"/>
              <a:t> Its Disadvantages</a:t>
            </a:r>
            <a:r>
              <a:rPr lang="en-IN" sz="2000" dirty="0"/>
              <a:t>:</a:t>
            </a:r>
            <a:br>
              <a:rPr lang="en-IN" sz="3600" dirty="0">
                <a:latin typeface="Bahnschrift Condensed" panose="020B0502040204020203" pitchFamily="34" charset="0"/>
              </a:rPr>
            </a:br>
            <a:endParaRPr lang="en-US" sz="3600">
              <a:ea typeface="Meiryo"/>
            </a:endParaRPr>
          </a:p>
        </p:txBody>
      </p:sp>
      <p:pic>
        <p:nvPicPr>
          <p:cNvPr id="23" name="Picture Placeholder 22" descr="Crops, green and pink">
            <a:extLst>
              <a:ext uri="{FF2B5EF4-FFF2-40B4-BE49-F238E27FC236}">
                <a16:creationId xmlns:a16="http://schemas.microsoft.com/office/drawing/2014/main" id="{85F8DE3C-C55A-41E0-80E3-284DA96B9725}"/>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748639" y="-42929"/>
            <a:ext cx="9378967" cy="1231225"/>
          </a:xfrm>
        </p:spPr>
      </p:pic>
      <p:sp>
        <p:nvSpPr>
          <p:cNvPr id="5" name="Content Placeholder 4">
            <a:extLst>
              <a:ext uri="{FF2B5EF4-FFF2-40B4-BE49-F238E27FC236}">
                <a16:creationId xmlns:a16="http://schemas.microsoft.com/office/drawing/2014/main" id="{4FC9743F-9C3B-2946-0B7B-12458E96E489}"/>
              </a:ext>
            </a:extLst>
          </p:cNvPr>
          <p:cNvSpPr>
            <a:spLocks noGrp="1"/>
          </p:cNvSpPr>
          <p:nvPr>
            <p:ph idx="1"/>
          </p:nvPr>
        </p:nvSpPr>
        <p:spPr>
          <a:xfrm>
            <a:off x="1320655" y="1695635"/>
            <a:ext cx="9604680" cy="4750423"/>
          </a:xfrm>
        </p:spPr>
        <p:txBody>
          <a:bodyPr vert="horz" lIns="109728" tIns="109728" rIns="109728" bIns="91440" rtlCol="0" anchor="t">
            <a:normAutofit/>
          </a:bodyPr>
          <a:lstStyle/>
          <a:p>
            <a:pPr marL="285750" indent="-285750">
              <a:buFont typeface="Wingdings" panose="05000000000000000000" pitchFamily="2" charset="2"/>
              <a:buChar char="Ø"/>
            </a:pPr>
            <a:r>
              <a:rPr lang="en-US" dirty="0"/>
              <a:t>Farmers are growing same crops repeatedly without trying new variety of crops and they are applying fertilizers in random quantity without knowing the deficient content and quantity. </a:t>
            </a:r>
          </a:p>
          <a:p>
            <a:pPr marL="285750" indent="-285750">
              <a:buFont typeface="Wingdings" panose="05000000000000000000" pitchFamily="2" charset="2"/>
              <a:buChar char="Ø"/>
            </a:pPr>
            <a:r>
              <a:rPr lang="en-US" dirty="0"/>
              <a:t>Existing system does not include the features like calculating the PH of soil , temperature, rainfall and humidity. This is directly affecting on crop yield and also causes the soil acidification and damages the top layer.</a:t>
            </a:r>
          </a:p>
          <a:p>
            <a:pPr marL="285750" indent="-285750">
              <a:buFont typeface="Wingdings" panose="05000000000000000000" pitchFamily="2" charset="2"/>
              <a:buChar char="Ø"/>
            </a:pPr>
            <a:r>
              <a:rPr lang="en-US" dirty="0"/>
              <a:t>Farmers will prefer the prior or neighborhood or more trend crop in the surrounding region only for their land and they do not have enough of knowledge about soil nutrients contents such as nitrogen, phosphorous and potassium in the land.</a:t>
            </a:r>
            <a:endParaRPr lang="en-US" dirty="0">
              <a:ea typeface="Meiryo"/>
            </a:endParaRPr>
          </a:p>
          <a:p>
            <a:pPr marL="285750" indent="-285750">
              <a:buFont typeface="Wingdings" panose="05000000000000000000" pitchFamily="2" charset="2"/>
              <a:buChar char="Ø"/>
            </a:pPr>
            <a:r>
              <a:rPr lang="en-US" dirty="0">
                <a:ea typeface="+mn-lt"/>
                <a:cs typeface="+mn-lt"/>
              </a:rPr>
              <a:t>Existing system does not include the features like analyzing the previous year's crops and predicting the new crop.</a:t>
            </a:r>
            <a:endParaRPr lang="en-US" dirty="0">
              <a:ea typeface="Meiryo"/>
            </a:endParaRPr>
          </a:p>
        </p:txBody>
      </p:sp>
    </p:spTree>
    <p:extLst>
      <p:ext uri="{BB962C8B-B14F-4D97-AF65-F5344CB8AC3E}">
        <p14:creationId xmlns:p14="http://schemas.microsoft.com/office/powerpoint/2010/main" val="290544734"/>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E41239-C5EC-4F83-8E98-7D7D6C2BBFDA}">
  <ds:schemaRefs>
    <ds:schemaRef ds:uri="http://schemas.microsoft.com/sharepoint/v3/contenttype/forms"/>
  </ds:schemaRefs>
</ds:datastoreItem>
</file>

<file path=customXml/itemProps2.xml><?xml version="1.0" encoding="utf-8"?>
<ds:datastoreItem xmlns:ds="http://schemas.openxmlformats.org/officeDocument/2006/customXml" ds:itemID="{C9E13122-F311-42FD-A551-F80E95967A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BD88FD9-F816-4DDA-AB4F-EFDCB988D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Sketchlines design</Template>
  <TotalTime>3517</TotalTime>
  <Words>1263</Words>
  <Application>Microsoft Office PowerPoint</Application>
  <PresentationFormat>Widescreen</PresentationFormat>
  <Paragraphs>114</Paragraphs>
  <Slides>18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Meiryo</vt:lpstr>
      <vt:lpstr>Arial</vt:lpstr>
      <vt:lpstr>Arial Black</vt:lpstr>
      <vt:lpstr>Bahnschrift</vt:lpstr>
      <vt:lpstr>Bahnschrift Condensed</vt:lpstr>
      <vt:lpstr>Bahnschrift Light SemiCondensed</vt:lpstr>
      <vt:lpstr>Calibri</vt:lpstr>
      <vt:lpstr>Corbel</vt:lpstr>
      <vt:lpstr>Times New Roman</vt:lpstr>
      <vt:lpstr>Wingdings</vt:lpstr>
      <vt:lpstr>SketchLinesVTI</vt:lpstr>
      <vt:lpstr>Crop Prediction  </vt:lpstr>
      <vt:lpstr>Table Of Contents :</vt:lpstr>
      <vt:lpstr>Introduction :</vt:lpstr>
      <vt:lpstr>PowerPoint Presentation</vt:lpstr>
      <vt:lpstr> Problem Statement:</vt:lpstr>
      <vt:lpstr>Motivation :</vt:lpstr>
      <vt:lpstr>PowerPoint Presentation</vt:lpstr>
      <vt:lpstr> Literature Review :</vt:lpstr>
      <vt:lpstr> Existing System &amp;   Its Disadvantages: </vt:lpstr>
      <vt:lpstr>PowerPoint Presentation</vt:lpstr>
      <vt:lpstr>  Data Analysis </vt:lpstr>
      <vt:lpstr>Algorithm’s Used:</vt:lpstr>
      <vt:lpstr>K-Nearest Neighbor(KNN) Algorithm </vt:lpstr>
      <vt:lpstr>Naïve Bayes</vt:lpstr>
      <vt:lpstr>PowerPoint Presentation</vt:lpstr>
      <vt:lpstr>References :</vt:lpstr>
      <vt:lpstr>Objectives: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forecasting</dc:title>
  <dc:creator>aditya vachani</dc:creator>
  <cp:lastModifiedBy>KADARI HARSHAVARDHAN REDDY</cp:lastModifiedBy>
  <cp:revision>363</cp:revision>
  <dcterms:created xsi:type="dcterms:W3CDTF">2022-06-16T15:52:55Z</dcterms:created>
  <dcterms:modified xsi:type="dcterms:W3CDTF">2023-06-12T13:04:38Z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